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51" r:id="rId2"/>
    <p:sldId id="335" r:id="rId3"/>
    <p:sldId id="354" r:id="rId4"/>
    <p:sldId id="386" r:id="rId5"/>
    <p:sldId id="355" r:id="rId6"/>
    <p:sldId id="356" r:id="rId7"/>
    <p:sldId id="357" r:id="rId8"/>
    <p:sldId id="389" r:id="rId9"/>
    <p:sldId id="358" r:id="rId10"/>
    <p:sldId id="359" r:id="rId11"/>
    <p:sldId id="364" r:id="rId12"/>
    <p:sldId id="348" r:id="rId13"/>
    <p:sldId id="365" r:id="rId14"/>
    <p:sldId id="360" r:id="rId15"/>
    <p:sldId id="366" r:id="rId16"/>
    <p:sldId id="368" r:id="rId17"/>
    <p:sldId id="369" r:id="rId18"/>
    <p:sldId id="367" r:id="rId19"/>
    <p:sldId id="362" r:id="rId20"/>
    <p:sldId id="387" r:id="rId21"/>
    <p:sldId id="370" r:id="rId22"/>
    <p:sldId id="371" r:id="rId23"/>
    <p:sldId id="372" r:id="rId24"/>
    <p:sldId id="385" r:id="rId25"/>
    <p:sldId id="373" r:id="rId26"/>
    <p:sldId id="363" r:id="rId27"/>
    <p:sldId id="375" r:id="rId28"/>
    <p:sldId id="377" r:id="rId29"/>
    <p:sldId id="378" r:id="rId30"/>
    <p:sldId id="379" r:id="rId31"/>
    <p:sldId id="380" r:id="rId32"/>
    <p:sldId id="388" r:id="rId33"/>
    <p:sldId id="381" r:id="rId34"/>
    <p:sldId id="382" r:id="rId35"/>
    <p:sldId id="383" r:id="rId36"/>
    <p:sldId id="384" r:id="rId37"/>
    <p:sldId id="391" r:id="rId38"/>
    <p:sldId id="392" r:id="rId39"/>
    <p:sldId id="393" r:id="rId40"/>
    <p:sldId id="394" r:id="rId41"/>
    <p:sldId id="396" r:id="rId42"/>
    <p:sldId id="397" r:id="rId43"/>
    <p:sldId id="398" r:id="rId44"/>
    <p:sldId id="400" r:id="rId45"/>
    <p:sldId id="417" r:id="rId46"/>
    <p:sldId id="418" r:id="rId47"/>
    <p:sldId id="399" r:id="rId48"/>
    <p:sldId id="401" r:id="rId49"/>
    <p:sldId id="402" r:id="rId50"/>
    <p:sldId id="410" r:id="rId51"/>
    <p:sldId id="408" r:id="rId52"/>
    <p:sldId id="412" r:id="rId53"/>
    <p:sldId id="413" r:id="rId54"/>
    <p:sldId id="411" r:id="rId55"/>
    <p:sldId id="405" r:id="rId56"/>
    <p:sldId id="407" r:id="rId57"/>
    <p:sldId id="414" r:id="rId58"/>
    <p:sldId id="415" r:id="rId59"/>
    <p:sldId id="406" r:id="rId60"/>
    <p:sldId id="416" r:id="rId61"/>
    <p:sldId id="420" r:id="rId62"/>
    <p:sldId id="424" r:id="rId63"/>
    <p:sldId id="419" r:id="rId64"/>
    <p:sldId id="271" r:id="rId65"/>
    <p:sldId id="291" r:id="rId66"/>
    <p:sldId id="303" r:id="rId67"/>
    <p:sldId id="421" r:id="rId68"/>
    <p:sldId id="422" r:id="rId69"/>
    <p:sldId id="423" r:id="rId70"/>
    <p:sldId id="30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jeet Deogirikar" initials="AD" lastIdx="6" clrIdx="0">
    <p:extLst>
      <p:ext uri="{19B8F6BF-5375-455C-9EA6-DF929625EA0E}">
        <p15:presenceInfo xmlns:p15="http://schemas.microsoft.com/office/powerpoint/2012/main" userId="S::abhijeet.deogirikar@coppercloudtechnologies.com::474c0149-8dfa-4d8c-a4f4-8476079cac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78085" autoAdjust="0"/>
  </p:normalViewPr>
  <p:slideViewPr>
    <p:cSldViewPr snapToGrid="0">
      <p:cViewPr varScale="1">
        <p:scale>
          <a:sx n="56" d="100"/>
          <a:sy n="56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E0FA-624D-4AAC-B834-2677631D752B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8291C-E31D-413A-8A27-2725B9D63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01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igorF2/solar-charged-battery-powered-arduino-uno-645d89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igorF2/solar-charged-battery-powered-arduino-uno-645d89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igorF2/solar-charged-battery-powered-arduino-uno-645d89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/igorF2/solar-charged-battery-powered-arduino-uno-645d89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10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567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95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69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574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630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47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136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428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251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42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75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066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840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07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558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61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882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085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668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524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2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861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234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509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260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799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10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368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101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813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332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96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013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63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21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117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275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771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75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3076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454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4809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88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297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519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27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714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297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03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https://create.arduino.cc/projecthub/igorF2/solar-charged-battery-powered-arduino-uno-645d89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20720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https://create.arduino.cc/projecthub/igorF2/solar-charged-battery-powered-arduino-uno-645d89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718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https://create.arduino.cc/projecthub/igorF2/solar-charged-battery-powered-arduino-uno-645d89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4677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https://create.arduino.cc/projecthub/igorF2/solar-charged-battery-powered-arduino-uno-645d89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1777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07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7099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415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41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174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374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509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https://join.freeconferencecall.com/abhijeetdeogirikar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6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95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95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8291C-E31D-413A-8A27-2725B9D6397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8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AB637-9562-4F29-A4D7-C6E3231E0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97FAB-9664-4E40-A1B5-4485F1DB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10F27-82BA-4138-BF67-2E90C087F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1FF6-29DF-4A47-A601-41B13A02D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631C-A9D9-4ACF-907A-D4E66595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27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96F2-2BB1-40B9-8224-659FFC41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596AF-5C42-4853-8119-630F70B88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CCD5-E3F7-46DC-BB3F-74EF82E8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CECC-700C-431B-9F35-FBE39416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D73C-B2AF-445A-A2DC-308BBF52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449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AB24EB-420F-4341-BEA1-0732B9333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E5026-1874-4DA9-AFC6-920A5E01B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ED0B7-E88D-4D2C-8154-5ECAD10D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DFED-873A-491F-B86C-65E85799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25637-75C7-4E4C-934B-FA90CBE4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5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7CC2-664B-48F6-BF38-9E84C7A6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600D-C18C-4384-8D42-AC44DDCC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D8D16-53E3-4543-B46B-2C7BA668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DE750-E2C7-4DA7-85B8-6331CCBBE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CA7C-CB54-4CA6-A70C-48F2D487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89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D60C-6CF4-41E8-A7FF-D2A47D20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99B09-CDA8-493C-B8BF-37A994B1A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E977B-21A4-4632-8900-9ACD88E5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640E-77BD-49A8-A7A6-6F33AC5E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569B3-23AD-4C9E-9503-967C87F6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35C0-CA25-4CF6-98EC-BF9C0580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36CC-6148-472A-B785-2E4B6BD67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68A93-DCF1-437B-90E0-2EF427144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0F40-14E7-43B9-BC1F-2DE36A16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AC246-FCDD-4D17-9698-39352E08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3A158-9A0D-47F1-A35E-81484BEF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7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B3F1-E0E2-4D52-84C9-3D264648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4DE53-67A3-463D-B32B-6AE05EF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B1E70-67DE-4C6F-A957-CDC89CBA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EF679-F30D-43DE-AB1D-DCB8A3155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E823D-FE8F-419A-8CC3-1CCCB02CD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2EF5D-AA26-44CF-A2B9-EC01A465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B422E-2CCA-4F82-9333-1F3E827D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A461B-A4C8-411A-A8B9-8F80BAE9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38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FC5C-7E2F-4AC6-AD85-6AC21E79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563CB0-D1BA-4AF2-A9C4-A0EA40EA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712C8-7270-4804-9977-4D60B684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77371-E054-4665-8239-06ABA950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02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89FB1-4C4A-48A2-AFEC-B98EB517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57E48-24FF-4847-9BF4-0EC94E707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A6D20-DFA2-45B0-AFDD-6E9C0864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9EAC-680C-4353-8521-5E3E102F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E8DB-AB0B-4B45-A085-4BF6BAEFB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60F53-6BB7-400A-88C0-5182CE078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A1EE0-77A2-4ECF-A987-50EBA69C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3BDA2-A92C-4AF2-A4A4-ACA60CD3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324F8-A9AE-4AAD-BBC5-216A8FA4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40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5B1-BFCE-4A7E-8094-5880C4C7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D8BB8-04FE-4E57-858B-1FBA03406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A036E-A51F-4E6F-815B-78771DA8C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31781-007C-429B-8910-99587AAE7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6D296-081C-4AA6-A69C-8CAD933D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B93E5-5DAB-4C50-9A2E-4B256150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11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CB77A-9F42-43CC-B08F-A1C3E590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34390-2F37-49D6-BEAF-69F8A3AF4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C1312-0892-4EBC-83AC-78EAE9E7F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0E620-9F7F-4FBA-AE28-808E728AA2CA}" type="datetimeFigureOut">
              <a:rPr lang="en-IN" smtClean="0"/>
              <a:t>24-06-2020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2D6F-A07F-4D2F-90A1-1637EDC83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7AF15-D677-48DD-8436-F7904A30A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F22B-28ED-4B1D-9924-021087ABEB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57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9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E4D2-2CDE-43D3-8415-FE2460AF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822100"/>
            <a:ext cx="9144000" cy="1045127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ESD Lab - FDP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C2CD5-22AF-4879-8990-8DAB34FB23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0"/>
          <a:stretch/>
        </p:blipFill>
        <p:spPr>
          <a:xfrm>
            <a:off x="4595798" y="3326014"/>
            <a:ext cx="3000400" cy="1329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2298B-7B28-44AD-9767-775831AEAFC8}"/>
              </a:ext>
            </a:extLst>
          </p:cNvPr>
          <p:cNvSpPr txBox="1"/>
          <p:nvPr/>
        </p:nvSpPr>
        <p:spPr>
          <a:xfrm>
            <a:off x="0" y="5114320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behalf of SPPU, in Collaboration with Army Institute Of technology</a:t>
            </a:r>
          </a:p>
          <a:p>
            <a:pPr algn="ctr"/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22-26 June 2020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85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Basic Electronic Components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8BF347-68AD-4D29-A7F2-C01C68C92FB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2" y="1103180"/>
            <a:ext cx="3838399" cy="257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945 Transistor Introduction - The world of Electronic Parts and ...">
            <a:extLst>
              <a:ext uri="{FF2B5EF4-FFF2-40B4-BE49-F238E27FC236}">
                <a16:creationId xmlns:a16="http://schemas.microsoft.com/office/drawing/2014/main" id="{FF3F7B87-CD56-4A17-8CD0-998804C7CC8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34" y="1369179"/>
            <a:ext cx="2934581" cy="21248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E83194-99AB-4929-8554-0EFCD4A3118B}"/>
              </a:ext>
            </a:extLst>
          </p:cNvPr>
          <p:cNvGrpSpPr/>
          <p:nvPr/>
        </p:nvGrpSpPr>
        <p:grpSpPr>
          <a:xfrm>
            <a:off x="2857300" y="4586641"/>
            <a:ext cx="3647017" cy="1584399"/>
            <a:chOff x="2857300" y="4586641"/>
            <a:chExt cx="3647017" cy="1584399"/>
          </a:xfrm>
        </p:grpSpPr>
        <p:pic>
          <p:nvPicPr>
            <p:cNvPr id="13" name="Picture 12" descr="5V DC Power relay CON36 | Faranux Electronics">
              <a:extLst>
                <a:ext uri="{FF2B5EF4-FFF2-40B4-BE49-F238E27FC236}">
                  <a16:creationId xmlns:a16="http://schemas.microsoft.com/office/drawing/2014/main" id="{B7EB5111-34A9-4350-A68C-5196FA9A5A08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300" y="4586641"/>
              <a:ext cx="1363791" cy="1502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Wiring Diagram Symbol For Relay - Jazzbasilika.de">
              <a:extLst>
                <a:ext uri="{FF2B5EF4-FFF2-40B4-BE49-F238E27FC236}">
                  <a16:creationId xmlns:a16="http://schemas.microsoft.com/office/drawing/2014/main" id="{32FE0AC8-F600-4D9C-A123-25CDBDC94212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580" y="4668971"/>
              <a:ext cx="2188737" cy="1502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14" descr="List of integrated circuit packaging types - Wikipedia">
            <a:extLst>
              <a:ext uri="{FF2B5EF4-FFF2-40B4-BE49-F238E27FC236}">
                <a16:creationId xmlns:a16="http://schemas.microsoft.com/office/drawing/2014/main" id="{6BAC2043-1275-4340-B8E9-8BC47C3F077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374" y="4749764"/>
            <a:ext cx="876300" cy="134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42850A-0A56-4782-912E-4A7806A8A06C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29858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C2A936AA-EF3A-4B18-982E-AB4C9CD96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2" t="22548" r="25025" b="22993"/>
          <a:stretch/>
        </p:blipFill>
        <p:spPr bwMode="auto">
          <a:xfrm>
            <a:off x="5706955" y="5547698"/>
            <a:ext cx="682673" cy="110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electronic component tactile switch">
            <a:extLst>
              <a:ext uri="{FF2B5EF4-FFF2-40B4-BE49-F238E27FC236}">
                <a16:creationId xmlns:a16="http://schemas.microsoft.com/office/drawing/2014/main" id="{B543FFB4-1BC3-4455-8570-88ED964F9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7" y="5547698"/>
            <a:ext cx="1595606" cy="8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75C388-260F-4246-A4D9-C4AEC512C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04" y="4308852"/>
            <a:ext cx="2333625" cy="1200150"/>
          </a:xfrm>
          <a:prstGeom prst="rect">
            <a:avLst/>
          </a:prstGeom>
        </p:spPr>
      </p:pic>
      <p:pic>
        <p:nvPicPr>
          <p:cNvPr id="3074" name="Picture 2" descr="Image result for electronic component resistor">
            <a:extLst>
              <a:ext uri="{FF2B5EF4-FFF2-40B4-BE49-F238E27FC236}">
                <a16:creationId xmlns:a16="http://schemas.microsoft.com/office/drawing/2014/main" id="{16386611-1F3A-41C4-9742-F14C8C4D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0183">
            <a:off x="1011704" y="2319342"/>
            <a:ext cx="1786099" cy="119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lectronic component LED">
            <a:extLst>
              <a:ext uri="{FF2B5EF4-FFF2-40B4-BE49-F238E27FC236}">
                <a16:creationId xmlns:a16="http://schemas.microsoft.com/office/drawing/2014/main" id="{779630C9-204E-4E89-9345-36CFF3EC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81479">
            <a:off x="8843425" y="2313969"/>
            <a:ext cx="2333625" cy="15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electronic component diode">
            <a:extLst>
              <a:ext uri="{FF2B5EF4-FFF2-40B4-BE49-F238E27FC236}">
                <a16:creationId xmlns:a16="http://schemas.microsoft.com/office/drawing/2014/main" id="{6E3DEBB7-B54F-4711-9558-D258B4AB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>
            <a:off x="5456250" y="219850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1ABECC-A0B5-4E51-91CE-90FFA83226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101" y="1348998"/>
            <a:ext cx="1786099" cy="107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1F7C5C-A097-4E98-8549-C0060A37A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2256" y="4051022"/>
            <a:ext cx="1792073" cy="1496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B8472-EE02-4410-9C06-3CF5FE1323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876" y="1433158"/>
            <a:ext cx="2442835" cy="88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6F16E4-5ABE-4769-82F0-48C87331D6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12655" y="1198382"/>
            <a:ext cx="2466975" cy="1376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12DFC9-CFA0-447F-A62D-C796D1D37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12655" y="3942927"/>
            <a:ext cx="2622888" cy="1496676"/>
          </a:xfrm>
          <a:prstGeom prst="rect">
            <a:avLst/>
          </a:prstGeom>
        </p:spPr>
      </p:pic>
      <p:pic>
        <p:nvPicPr>
          <p:cNvPr id="3084" name="Picture 12" descr="Image result for electronic component LDR">
            <a:extLst>
              <a:ext uri="{FF2B5EF4-FFF2-40B4-BE49-F238E27FC236}">
                <a16:creationId xmlns:a16="http://schemas.microsoft.com/office/drawing/2014/main" id="{F5D91BD1-2ADE-4A9E-AC9B-977198104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437" y="5439603"/>
            <a:ext cx="190500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BBB239A-3F6F-4693-B438-C872D86B3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43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Basic Electronic Components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46B62E-2128-4627-83FC-2F2DD5685E5E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10389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61C8E-67A4-409F-B859-646B68FD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53" y="1479659"/>
            <a:ext cx="2133761" cy="2210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B1F48-6438-4384-B40C-4B86A4137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081" y="1754385"/>
            <a:ext cx="2466975" cy="1657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D6B4B7-855A-4427-AAFA-87F1445D7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0" y="1754385"/>
            <a:ext cx="2667000" cy="1371600"/>
          </a:xfrm>
          <a:prstGeom prst="rect">
            <a:avLst/>
          </a:prstGeom>
        </p:spPr>
      </p:pic>
      <p:pic>
        <p:nvPicPr>
          <p:cNvPr id="4098" name="Picture 2" descr="Image result for electronic component PNP transistor BC547">
            <a:extLst>
              <a:ext uri="{FF2B5EF4-FFF2-40B4-BE49-F238E27FC236}">
                <a16:creationId xmlns:a16="http://schemas.microsoft.com/office/drawing/2014/main" id="{2F5C3097-BCFF-4A37-9CD0-B895867E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07" y="3763045"/>
            <a:ext cx="2009210" cy="2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lectronic component Relay">
            <a:extLst>
              <a:ext uri="{FF2B5EF4-FFF2-40B4-BE49-F238E27FC236}">
                <a16:creationId xmlns:a16="http://schemas.microsoft.com/office/drawing/2014/main" id="{95A26729-81FD-4EC2-80A1-D35E718A1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01" y="3940751"/>
            <a:ext cx="1653798" cy="16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electronic component small DC motor">
            <a:extLst>
              <a:ext uri="{FF2B5EF4-FFF2-40B4-BE49-F238E27FC236}">
                <a16:creationId xmlns:a16="http://schemas.microsoft.com/office/drawing/2014/main" id="{E44D5FA0-7463-44FF-92B0-473F4719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93" y="3781057"/>
            <a:ext cx="2667000" cy="15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CEDEC9E-7E30-43A4-95F7-0979043C3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9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Basic Electronic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614756-6498-4D60-8DAD-1ABDA4E8E572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26996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05B81F-37AA-4428-A5B5-690B7CEC2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Basic Electronic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D49AA-5DD7-4B27-83E0-0B93A03551BD}"/>
              </a:ext>
            </a:extLst>
          </p:cNvPr>
          <p:cNvSpPr txBox="1"/>
          <p:nvPr/>
        </p:nvSpPr>
        <p:spPr>
          <a:xfrm>
            <a:off x="2297926" y="5305903"/>
            <a:ext cx="1418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Actuators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79A055-ED05-4DE9-88CE-AB7F29260B93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pic>
        <p:nvPicPr>
          <p:cNvPr id="23554" name="Picture 2" descr="Solid State Relay Omron G3MB-202P 5VDC In, 240VAC 2A Out [RKI-2505 ...">
            <a:extLst>
              <a:ext uri="{FF2B5EF4-FFF2-40B4-BE49-F238E27FC236}">
                <a16:creationId xmlns:a16="http://schemas.microsoft.com/office/drawing/2014/main" id="{AAFD4BC3-CB33-49E6-AE58-02705FCA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24599" r="10472" b="20495"/>
          <a:stretch/>
        </p:blipFill>
        <p:spPr bwMode="auto">
          <a:xfrm>
            <a:off x="569205" y="1766763"/>
            <a:ext cx="1384134" cy="9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2 Channel OMRON SSR G3MB-202P Solid State Relay Module COM42 ...">
            <a:extLst>
              <a:ext uri="{FF2B5EF4-FFF2-40B4-BE49-F238E27FC236}">
                <a16:creationId xmlns:a16="http://schemas.microsoft.com/office/drawing/2014/main" id="{BB215E34-2DD5-4E6B-9CDE-EE5F8885C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7862" r="6813" b="20010"/>
          <a:stretch/>
        </p:blipFill>
        <p:spPr bwMode="auto">
          <a:xfrm>
            <a:off x="2869112" y="1204509"/>
            <a:ext cx="2346182" cy="16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LM35 IC Temperature Sensor with Analog Output (2 pices)(Abhith ...">
            <a:extLst>
              <a:ext uri="{FF2B5EF4-FFF2-40B4-BE49-F238E27FC236}">
                <a16:creationId xmlns:a16="http://schemas.microsoft.com/office/drawing/2014/main" id="{877DFDC5-CAD7-484C-9A98-036D329B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067114"/>
            <a:ext cx="2224635" cy="16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robu">
            <a:extLst>
              <a:ext uri="{FF2B5EF4-FFF2-40B4-BE49-F238E27FC236}">
                <a16:creationId xmlns:a16="http://schemas.microsoft.com/office/drawing/2014/main" id="{94683075-A84C-4694-BB26-3FC2B54D0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64" y="2863499"/>
            <a:ext cx="1783152" cy="17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IR Infrared Obstacle Sensor Module">
            <a:extLst>
              <a:ext uri="{FF2B5EF4-FFF2-40B4-BE49-F238E27FC236}">
                <a16:creationId xmlns:a16="http://schemas.microsoft.com/office/drawing/2014/main" id="{36DCB37D-1E8F-4F1D-91A2-91D8851E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77" y="3154469"/>
            <a:ext cx="1783153" cy="178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BFA4DE-90FC-4524-94B0-A6DCD4B3A21E}"/>
              </a:ext>
            </a:extLst>
          </p:cNvPr>
          <p:cNvSpPr txBox="1"/>
          <p:nvPr/>
        </p:nvSpPr>
        <p:spPr>
          <a:xfrm>
            <a:off x="8859847" y="5329221"/>
            <a:ext cx="1168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Sensors</a:t>
            </a:r>
          </a:p>
        </p:txBody>
      </p:sp>
      <p:pic>
        <p:nvPicPr>
          <p:cNvPr id="23564" name="Picture 12" descr="Small Push-Pull Solenoid - 12VDC ID: 412 - $7.50 : Adafruit ...">
            <a:extLst>
              <a:ext uri="{FF2B5EF4-FFF2-40B4-BE49-F238E27FC236}">
                <a16:creationId xmlns:a16="http://schemas.microsoft.com/office/drawing/2014/main" id="{F5888419-44B1-4C3A-8F04-63617E5FD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4" t="9471" r="37799" b="45836"/>
          <a:stretch/>
        </p:blipFill>
        <p:spPr bwMode="auto">
          <a:xfrm>
            <a:off x="1689236" y="3132048"/>
            <a:ext cx="2636296" cy="17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956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Bread-boarding</a:t>
            </a:r>
          </a:p>
        </p:txBody>
      </p:sp>
      <p:pic>
        <p:nvPicPr>
          <p:cNvPr id="21" name="Picture 4" descr="Related image">
            <a:extLst>
              <a:ext uri="{FF2B5EF4-FFF2-40B4-BE49-F238E27FC236}">
                <a16:creationId xmlns:a16="http://schemas.microsoft.com/office/drawing/2014/main" id="{A899E04A-2874-491B-92C2-B5C40307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21" y="1343383"/>
            <a:ext cx="7267158" cy="478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91EFE0B-BC3D-4DB5-B98F-F76D2ABB2701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229835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A3796-0B42-49DC-9073-CD89F13F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44" y="1189850"/>
            <a:ext cx="4758862" cy="5037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748222-E1E2-4CFE-9515-A0A6996A5D04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AAD8B4-6A6E-4699-B396-CD31A8B2778B}"/>
              </a:ext>
            </a:extLst>
          </p:cNvPr>
          <p:cNvSpPr txBox="1">
            <a:spLocks/>
          </p:cNvSpPr>
          <p:nvPr/>
        </p:nvSpPr>
        <p:spPr>
          <a:xfrm>
            <a:off x="0" y="-14690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>
                <a:solidFill>
                  <a:srgbClr val="C00000"/>
                </a:solidFill>
              </a:rPr>
              <a:t>Bread-boarding</a:t>
            </a:r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2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B19D74-95EB-4363-9328-BF8A2EC46F80}"/>
              </a:ext>
            </a:extLst>
          </p:cNvPr>
          <p:cNvGrpSpPr/>
          <p:nvPr/>
        </p:nvGrpSpPr>
        <p:grpSpPr>
          <a:xfrm>
            <a:off x="298591" y="763066"/>
            <a:ext cx="7251164" cy="6029651"/>
            <a:chOff x="2470418" y="771063"/>
            <a:chExt cx="7251164" cy="6029651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58BF2BB1-26F8-4024-BDF0-5CDC353E5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171504" y="69977"/>
              <a:ext cx="5848992" cy="725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5E5027-E871-4F06-8F26-590C88203C2D}"/>
                </a:ext>
              </a:extLst>
            </p:cNvPr>
            <p:cNvSpPr txBox="1"/>
            <p:nvPr/>
          </p:nvSpPr>
          <p:spPr>
            <a:xfrm>
              <a:off x="4757980" y="4788976"/>
              <a:ext cx="123142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5.6K Ohm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CA75C0-DE25-4813-91E6-205AC31441E4}"/>
                </a:ext>
              </a:extLst>
            </p:cNvPr>
            <p:cNvSpPr txBox="1"/>
            <p:nvPr/>
          </p:nvSpPr>
          <p:spPr>
            <a:xfrm>
              <a:off x="3561819" y="2069024"/>
              <a:ext cx="115127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330 Ohm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8B31D6-145B-49A8-8EF7-0F4AA8B04C79}"/>
                </a:ext>
              </a:extLst>
            </p:cNvPr>
            <p:cNvSpPr txBox="1"/>
            <p:nvPr/>
          </p:nvSpPr>
          <p:spPr>
            <a:xfrm>
              <a:off x="5702428" y="6400604"/>
              <a:ext cx="46679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9V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C261AB-BA7E-46F3-AF8C-927D596479EC}"/>
              </a:ext>
            </a:extLst>
          </p:cNvPr>
          <p:cNvSpPr txBox="1">
            <a:spLocks/>
          </p:cNvSpPr>
          <p:nvPr/>
        </p:nvSpPr>
        <p:spPr>
          <a:xfrm>
            <a:off x="0" y="438946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a basic circuit on Bread 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6573E-CB6A-4876-B3E4-50903614FE8B}"/>
              </a:ext>
            </a:extLst>
          </p:cNvPr>
          <p:cNvSpPr txBox="1"/>
          <p:nvPr/>
        </p:nvSpPr>
        <p:spPr>
          <a:xfrm>
            <a:off x="2692744" y="3883335"/>
            <a:ext cx="16757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endParaRPr lang="en-IN" sz="2000" b="1" dirty="0"/>
          </a:p>
        </p:txBody>
      </p:sp>
      <p:pic>
        <p:nvPicPr>
          <p:cNvPr id="8196" name="Picture 4" descr="Image result for bc547 pinout">
            <a:extLst>
              <a:ext uri="{FF2B5EF4-FFF2-40B4-BE49-F238E27FC236}">
                <a16:creationId xmlns:a16="http://schemas.microsoft.com/office/drawing/2014/main" id="{65C27272-F26B-46D0-B434-8795F3913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1750999"/>
            <a:ext cx="4371563" cy="38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610E9F-E0BF-420D-90CA-7EA722F22E91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363086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09398-BBF7-42E6-ABAA-5ECB98EC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2" y="1103180"/>
            <a:ext cx="8461964" cy="5912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C261AB-BA7E-46F3-AF8C-927D596479EC}"/>
              </a:ext>
            </a:extLst>
          </p:cNvPr>
          <p:cNvSpPr txBox="1">
            <a:spLocks/>
          </p:cNvSpPr>
          <p:nvPr/>
        </p:nvSpPr>
        <p:spPr>
          <a:xfrm>
            <a:off x="0" y="438946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Assemble a basic circuit on Bread Board</a:t>
            </a:r>
          </a:p>
        </p:txBody>
      </p:sp>
      <p:pic>
        <p:nvPicPr>
          <p:cNvPr id="7" name="Picture 4" descr="Image result for bc547 pinout">
            <a:extLst>
              <a:ext uri="{FF2B5EF4-FFF2-40B4-BE49-F238E27FC236}">
                <a16:creationId xmlns:a16="http://schemas.microsoft.com/office/drawing/2014/main" id="{73ED8F68-C8A0-4A0C-B791-9814F3F6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48" y="1718696"/>
            <a:ext cx="3881067" cy="38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B671F5-9449-4284-8518-754761095549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</p:spTree>
    <p:extLst>
      <p:ext uri="{BB962C8B-B14F-4D97-AF65-F5344CB8AC3E}">
        <p14:creationId xmlns:p14="http://schemas.microsoft.com/office/powerpoint/2010/main" val="111863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31A1F-39AD-427B-A1BA-A7353670D8F8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9AC04F-31A0-4457-B075-6183954EC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Example Labs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61819-B631-4A06-98CC-42D712EA266A}"/>
              </a:ext>
            </a:extLst>
          </p:cNvPr>
          <p:cNvSpPr/>
          <p:nvPr/>
        </p:nvSpPr>
        <p:spPr>
          <a:xfrm>
            <a:off x="1648918" y="1871644"/>
            <a:ext cx="81506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Demo of lab/circuit/project, to show end-result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Detailed explanation of each step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Common pitfalls that students makes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Repeat steps for consolidating</a:t>
            </a:r>
          </a:p>
        </p:txBody>
      </p:sp>
    </p:spTree>
    <p:extLst>
      <p:ext uri="{BB962C8B-B14F-4D97-AF65-F5344CB8AC3E}">
        <p14:creationId xmlns:p14="http://schemas.microsoft.com/office/powerpoint/2010/main" val="6025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Lab1: Basic LED + Resistor Circuit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pic>
        <p:nvPicPr>
          <p:cNvPr id="18" name="Picture 17" descr="A schematic with a 9V battery, 470 ohm resistor, and a single LED of any color.">
            <a:extLst>
              <a:ext uri="{FF2B5EF4-FFF2-40B4-BE49-F238E27FC236}">
                <a16:creationId xmlns:a16="http://schemas.microsoft.com/office/drawing/2014/main" id="{6D4D7F02-92D4-448D-895F-E41AAE2B81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88" y="2107977"/>
            <a:ext cx="3360327" cy="34497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D9AC6D-E61C-47CE-9B07-C30E6FDC5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711" y="2107977"/>
            <a:ext cx="3360327" cy="3557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4D5F8-1E80-4747-9671-F540AF34E8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90"/>
          <a:stretch/>
        </p:blipFill>
        <p:spPr>
          <a:xfrm>
            <a:off x="129751" y="1655045"/>
            <a:ext cx="3857334" cy="4019909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D2281547-CF6F-4310-9BC5-878CFBA2EBDF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12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3FC71-A4CD-42A9-8D64-7B5007FE07C7}"/>
              </a:ext>
            </a:extLst>
          </p:cNvPr>
          <p:cNvSpPr/>
          <p:nvPr/>
        </p:nvSpPr>
        <p:spPr>
          <a:xfrm>
            <a:off x="825260" y="1536174"/>
            <a:ext cx="10541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After this programme, the attending faculty:</a:t>
            </a:r>
          </a:p>
          <a:p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will understand the drivers behind introduction of the ESD Lab for SE E&amp;TC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will be able to conduct and supervise the lab assignments, as described in the syllabus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will have access to standardized Instructor's Manual, teaching aids and tools relevant to conduct of the listed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practicals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201CCD-C542-4F40-8F83-61CA98671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Objectives Of This Session</a:t>
            </a:r>
          </a:p>
        </p:txBody>
      </p:sp>
    </p:spTree>
    <p:extLst>
      <p:ext uri="{BB962C8B-B14F-4D97-AF65-F5344CB8AC3E}">
        <p14:creationId xmlns:p14="http://schemas.microsoft.com/office/powerpoint/2010/main" val="25405669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Lab2: Transistor-Driver for LED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pic>
        <p:nvPicPr>
          <p:cNvPr id="19" name="Picture 18" descr="Transistor-P">
            <a:extLst>
              <a:ext uri="{FF2B5EF4-FFF2-40B4-BE49-F238E27FC236}">
                <a16:creationId xmlns:a16="http://schemas.microsoft.com/office/drawing/2014/main" id="{07FDF1B6-CCD8-42D8-B2D7-E49BED20B42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26" y="1674040"/>
            <a:ext cx="3257555" cy="408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ow to Build a Simple LED Driver Circuit">
            <a:extLst>
              <a:ext uri="{FF2B5EF4-FFF2-40B4-BE49-F238E27FC236}">
                <a16:creationId xmlns:a16="http://schemas.microsoft.com/office/drawing/2014/main" id="{7CE57369-396D-4ED2-B3A0-DFE3910AB81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91" y="1874175"/>
            <a:ext cx="2581467" cy="35571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B1D3279-CB53-4C84-A4B3-396EC36C139D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0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DETECTOR - DIY Project &amp; explanation - YouTube">
            <a:extLst>
              <a:ext uri="{FF2B5EF4-FFF2-40B4-BE49-F238E27FC236}">
                <a16:creationId xmlns:a16="http://schemas.microsoft.com/office/drawing/2014/main" id="{1933A088-CD95-4175-853B-C6B2A2CBD78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4" b="10798"/>
          <a:stretch/>
        </p:blipFill>
        <p:spPr bwMode="auto">
          <a:xfrm>
            <a:off x="6096000" y="2166558"/>
            <a:ext cx="6067232" cy="44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Lab3: Light/Dark Sensor Circuit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4C2770-1C60-4B24-914D-17FD0820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09" y="992112"/>
            <a:ext cx="6334125" cy="2981325"/>
          </a:xfrm>
          <a:prstGeom prst="rect">
            <a:avLst/>
          </a:prstGeom>
        </p:spPr>
      </p:pic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31AD2A9-54CA-4A8D-BE24-E1862CCB4C5D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93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Lab4: Relay Driver Circuit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9C977-EBA3-493D-AFEA-A8EF6A31E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8" y="1435297"/>
            <a:ext cx="3171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Segment2: Arduino &amp; Related Labs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5522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E4D2-2CDE-43D3-8415-FE2460AF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5283"/>
            <a:ext cx="12192000" cy="899159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Microcontrollers: Edge of Physical / Virtual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4098" name="Picture 2" descr="Image result for physical world meets digitall world&quot;">
            <a:extLst>
              <a:ext uri="{FF2B5EF4-FFF2-40B4-BE49-F238E27FC236}">
                <a16:creationId xmlns:a16="http://schemas.microsoft.com/office/drawing/2014/main" id="{E8C9099C-AB9B-46F8-929B-61FCFD4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79" y="1289538"/>
            <a:ext cx="7806752" cy="520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E6CCF-8946-4FF0-8066-C94D1CAE4CC1}"/>
              </a:ext>
            </a:extLst>
          </p:cNvPr>
          <p:cNvSpPr txBox="1"/>
          <p:nvPr/>
        </p:nvSpPr>
        <p:spPr>
          <a:xfrm>
            <a:off x="7654348" y="4737465"/>
            <a:ext cx="4537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800" dirty="0">
                <a:solidFill>
                  <a:srgbClr val="C00000"/>
                </a:solidFill>
              </a:rPr>
              <a:t>μ</a:t>
            </a:r>
            <a:r>
              <a:rPr lang="en-IN" sz="4800" dirty="0">
                <a:solidFill>
                  <a:srgbClr val="C00000"/>
                </a:solidFill>
              </a:rPr>
              <a:t>C</a:t>
            </a:r>
            <a:r>
              <a:rPr lang="en-IN" sz="3200" dirty="0">
                <a:solidFill>
                  <a:srgbClr val="C00000"/>
                </a:solidFill>
              </a:rPr>
              <a:t> bridge these 2 worlds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CA278-AF0D-4CFB-8543-06DC66A22131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</p:spTree>
    <p:extLst>
      <p:ext uri="{BB962C8B-B14F-4D97-AF65-F5344CB8AC3E}">
        <p14:creationId xmlns:p14="http://schemas.microsoft.com/office/powerpoint/2010/main" val="30099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Arduino Basics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2850A-0A56-4782-912E-4A7806A8A06C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pic>
        <p:nvPicPr>
          <p:cNvPr id="18" name="Picture 2" descr="Image result for arduino image">
            <a:extLst>
              <a:ext uri="{FF2B5EF4-FFF2-40B4-BE49-F238E27FC236}">
                <a16:creationId xmlns:a16="http://schemas.microsoft.com/office/drawing/2014/main" id="{4EB6900D-CB3D-48EC-8E2E-C9B63769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35" y="1141620"/>
            <a:ext cx="6861659" cy="486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89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6573E-CB6A-4876-B3E4-50903614FE8B}"/>
              </a:ext>
            </a:extLst>
          </p:cNvPr>
          <p:cNvSpPr txBox="1"/>
          <p:nvPr/>
        </p:nvSpPr>
        <p:spPr>
          <a:xfrm>
            <a:off x="2692744" y="3883335"/>
            <a:ext cx="16757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endParaRPr lang="en-IN" sz="2000" b="1" dirty="0"/>
          </a:p>
        </p:txBody>
      </p:sp>
      <p:pic>
        <p:nvPicPr>
          <p:cNvPr id="14338" name="Picture 2" descr="Image result for arduino image">
            <a:extLst>
              <a:ext uri="{FF2B5EF4-FFF2-40B4-BE49-F238E27FC236}">
                <a16:creationId xmlns:a16="http://schemas.microsoft.com/office/drawing/2014/main" id="{F61F9E13-FDEC-436B-9BC3-B1A50F8CB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07" y="1197434"/>
            <a:ext cx="8188164" cy="566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231B95-03E6-4C44-84B6-D669A2245689}"/>
              </a:ext>
            </a:extLst>
          </p:cNvPr>
          <p:cNvSpPr/>
          <p:nvPr/>
        </p:nvSpPr>
        <p:spPr>
          <a:xfrm>
            <a:off x="6235908" y="5921115"/>
            <a:ext cx="1484026" cy="1031138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4507D8-D170-42DD-B69E-AC51BE9A7D76}"/>
              </a:ext>
            </a:extLst>
          </p:cNvPr>
          <p:cNvSpPr/>
          <p:nvPr/>
        </p:nvSpPr>
        <p:spPr>
          <a:xfrm>
            <a:off x="5493895" y="1073199"/>
            <a:ext cx="3530184" cy="1385187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72B2AF-3D04-46DF-BB2E-27066E793656}"/>
              </a:ext>
            </a:extLst>
          </p:cNvPr>
          <p:cNvSpPr/>
          <p:nvPr/>
        </p:nvSpPr>
        <p:spPr>
          <a:xfrm>
            <a:off x="7854846" y="5784801"/>
            <a:ext cx="1768839" cy="1167452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0481D8-933A-4BF2-91B7-E5529E31BF62}"/>
              </a:ext>
            </a:extLst>
          </p:cNvPr>
          <p:cNvSpPr/>
          <p:nvPr/>
        </p:nvSpPr>
        <p:spPr>
          <a:xfrm>
            <a:off x="5490148" y="4549517"/>
            <a:ext cx="4133537" cy="1371598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4B37B-56B0-46EE-BCFB-18F40C74CF67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8E2166-91A5-4505-800B-A891F23D3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Arduino Basics</a:t>
            </a:r>
          </a:p>
        </p:txBody>
      </p:sp>
    </p:spTree>
    <p:extLst>
      <p:ext uri="{BB962C8B-B14F-4D97-AF65-F5344CB8AC3E}">
        <p14:creationId xmlns:p14="http://schemas.microsoft.com/office/powerpoint/2010/main" val="24020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6573E-CB6A-4876-B3E4-50903614FE8B}"/>
              </a:ext>
            </a:extLst>
          </p:cNvPr>
          <p:cNvSpPr txBox="1"/>
          <p:nvPr/>
        </p:nvSpPr>
        <p:spPr>
          <a:xfrm>
            <a:off x="2692744" y="3883335"/>
            <a:ext cx="167571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sz="2000" b="1" dirty="0"/>
          </a:p>
          <a:p>
            <a:endParaRPr lang="en-IN" sz="20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4507D8-D170-42DD-B69E-AC51BE9A7D76}"/>
              </a:ext>
            </a:extLst>
          </p:cNvPr>
          <p:cNvSpPr/>
          <p:nvPr/>
        </p:nvSpPr>
        <p:spPr>
          <a:xfrm>
            <a:off x="5493895" y="1073199"/>
            <a:ext cx="3530184" cy="1385187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0481D8-933A-4BF2-91B7-E5529E31BF62}"/>
              </a:ext>
            </a:extLst>
          </p:cNvPr>
          <p:cNvSpPr/>
          <p:nvPr/>
        </p:nvSpPr>
        <p:spPr>
          <a:xfrm>
            <a:off x="5490148" y="4549517"/>
            <a:ext cx="4133537" cy="1371598"/>
          </a:xfrm>
          <a:prstGeom prst="roundRect">
            <a:avLst/>
          </a:prstGeom>
          <a:noFill/>
          <a:ln w="73025"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chemeClr val="accent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4B37B-56B0-46EE-BCFB-18F40C74CF67}"/>
              </a:ext>
            </a:extLst>
          </p:cNvPr>
          <p:cNvSpPr/>
          <p:nvPr/>
        </p:nvSpPr>
        <p:spPr>
          <a:xfrm>
            <a:off x="0" y="-14690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8E2166-91A5-4505-800B-A891F23D3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4690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Arduino Basics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59F34F-C937-4E6F-B6B0-228348759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13" y="868927"/>
            <a:ext cx="8065568" cy="57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8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Lab5: Arduino with blinking LED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0EF80-6D54-41AF-9DC9-21C194F3AA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732" y="1182161"/>
            <a:ext cx="4799121" cy="44469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2826AEDC-539D-4CAE-A1D3-BCAC07DF53DA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53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Lab6: Arduino with Transistor Driver for LED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pic>
        <p:nvPicPr>
          <p:cNvPr id="7" name="Picture 6" descr="Switching Using Transistor">
            <a:extLst>
              <a:ext uri="{FF2B5EF4-FFF2-40B4-BE49-F238E27FC236}">
                <a16:creationId xmlns:a16="http://schemas.microsoft.com/office/drawing/2014/main" id="{30FB236F-69E2-4FF5-88CB-1B646601CA7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3"/>
          <a:stretch/>
        </p:blipFill>
        <p:spPr bwMode="auto">
          <a:xfrm>
            <a:off x="510231" y="1435297"/>
            <a:ext cx="6615188" cy="475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ow to Build a Simple LED Driver Circuit">
            <a:extLst>
              <a:ext uri="{FF2B5EF4-FFF2-40B4-BE49-F238E27FC236}">
                <a16:creationId xmlns:a16="http://schemas.microsoft.com/office/drawing/2014/main" id="{CA7ECB25-3D1C-4B27-8A51-29CF18F9F0A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559" y="1767414"/>
            <a:ext cx="2581467" cy="355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1B0CCF3-0600-4DBA-AF1E-1D9D3250408B}"/>
              </a:ext>
            </a:extLst>
          </p:cNvPr>
          <p:cNvSpPr/>
          <p:nvPr/>
        </p:nvSpPr>
        <p:spPr>
          <a:xfrm rot="5400000">
            <a:off x="7901693" y="2838091"/>
            <a:ext cx="760042" cy="2932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CDE2C0-48C9-42C7-9A8B-4F9533A85AFF}"/>
              </a:ext>
            </a:extLst>
          </p:cNvPr>
          <p:cNvCxnSpPr/>
          <p:nvPr/>
        </p:nvCxnSpPr>
        <p:spPr>
          <a:xfrm>
            <a:off x="8428363" y="4088921"/>
            <a:ext cx="6121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86B2D3-D545-46A7-9130-0DA357168C3B}"/>
              </a:ext>
            </a:extLst>
          </p:cNvPr>
          <p:cNvSpPr/>
          <p:nvPr/>
        </p:nvSpPr>
        <p:spPr>
          <a:xfrm>
            <a:off x="8428363" y="3605842"/>
            <a:ext cx="422339" cy="457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81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3FC71-A4CD-42A9-8D64-7B5007FE07C7}"/>
              </a:ext>
            </a:extLst>
          </p:cNvPr>
          <p:cNvSpPr/>
          <p:nvPr/>
        </p:nvSpPr>
        <p:spPr>
          <a:xfrm>
            <a:off x="825260" y="1477281"/>
            <a:ext cx="105414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Lets make it interactive, to the extent that this remote format allows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Post your questions in the chat box, as and when you have them. We will have Q&amp;A segments as well every day</a:t>
            </a:r>
            <a:endParaRPr lang="en-IN" sz="2400" b="1" i="1" dirty="0">
              <a:solidFill>
                <a:srgbClr val="C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Request everyone to remain off-video and on mute, except if you are speaking (to reduce audio conflicts and to save bandwidth for everyone)</a:t>
            </a:r>
          </a:p>
          <a:p>
            <a:pPr marL="742950" indent="-742950" algn="just">
              <a:buAutoNum type="arabicPeriod"/>
            </a:pPr>
            <a:endParaRPr lang="en-IN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FontTx/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Please share your expertise with this forum</a:t>
            </a:r>
          </a:p>
          <a:p>
            <a:pPr marL="742950" indent="-742950" algn="just">
              <a:buFontTx/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FontTx/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Practice hands-on in self-paced manner – followed by Q&amp;A</a:t>
            </a:r>
          </a:p>
          <a:p>
            <a:pPr marL="742950" indent="-742950" algn="just">
              <a:buFontTx/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FontTx/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For Best Results …</a:t>
            </a:r>
          </a:p>
        </p:txBody>
      </p:sp>
    </p:spTree>
    <p:extLst>
      <p:ext uri="{BB962C8B-B14F-4D97-AF65-F5344CB8AC3E}">
        <p14:creationId xmlns:p14="http://schemas.microsoft.com/office/powerpoint/2010/main" val="10361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Lab7: Arduino Based Light/Dark Sensor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62773A-FD19-4BD0-B6D2-C24AFD487D36}"/>
              </a:ext>
            </a:extLst>
          </p:cNvPr>
          <p:cNvGrpSpPr/>
          <p:nvPr/>
        </p:nvGrpSpPr>
        <p:grpSpPr>
          <a:xfrm>
            <a:off x="6607834" y="2077987"/>
            <a:ext cx="4172636" cy="2702026"/>
            <a:chOff x="1828800" y="1432455"/>
            <a:chExt cx="6746511" cy="4368760"/>
          </a:xfrm>
        </p:grpSpPr>
        <p:pic>
          <p:nvPicPr>
            <p:cNvPr id="12" name="Picture 4" descr="Image result for resistor">
              <a:extLst>
                <a:ext uri="{FF2B5EF4-FFF2-40B4-BE49-F238E27FC236}">
                  <a16:creationId xmlns:a16="http://schemas.microsoft.com/office/drawing/2014/main" id="{3BFB2176-7235-4CA0-9909-E65765107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4444">
              <a:off x="3655513" y="3419964"/>
              <a:ext cx="2381251" cy="23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1AFA52-D862-4E77-B9BA-91C3DE5F9E4C}"/>
                </a:ext>
              </a:extLst>
            </p:cNvPr>
            <p:cNvGrpSpPr/>
            <p:nvPr/>
          </p:nvGrpSpPr>
          <p:grpSpPr>
            <a:xfrm>
              <a:off x="1828800" y="3077291"/>
              <a:ext cx="1963711" cy="490969"/>
              <a:chOff x="509665" y="4006080"/>
              <a:chExt cx="1963711" cy="490969"/>
            </a:xfrm>
          </p:grpSpPr>
          <p:sp>
            <p:nvSpPr>
              <p:cNvPr id="19" name="Flowchart: Off-page Connector 18">
                <a:extLst>
                  <a:ext uri="{FF2B5EF4-FFF2-40B4-BE49-F238E27FC236}">
                    <a16:creationId xmlns:a16="http://schemas.microsoft.com/office/drawing/2014/main" id="{3EE04C10-9186-416E-8E97-05F5F6A4A652}"/>
                  </a:ext>
                </a:extLst>
              </p:cNvPr>
              <p:cNvSpPr/>
              <p:nvPr/>
            </p:nvSpPr>
            <p:spPr>
              <a:xfrm rot="16200000">
                <a:off x="1296649" y="3320321"/>
                <a:ext cx="389744" cy="1963711"/>
              </a:xfrm>
              <a:prstGeom prst="flowChartOffpageConnector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54CB70-F70B-4E2B-9E9D-4A7A775F5433}"/>
                  </a:ext>
                </a:extLst>
              </p:cNvPr>
              <p:cNvSpPr txBox="1"/>
              <p:nvPr/>
            </p:nvSpPr>
            <p:spPr>
              <a:xfrm>
                <a:off x="754549" y="4006080"/>
                <a:ext cx="864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/>
                  <a:t>Pin A0</a:t>
                </a:r>
              </a:p>
            </p:txBody>
          </p:sp>
        </p:grpSp>
        <p:pic>
          <p:nvPicPr>
            <p:cNvPr id="14" name="Picture 2" descr="Image result for LDR">
              <a:extLst>
                <a:ext uri="{FF2B5EF4-FFF2-40B4-BE49-F238E27FC236}">
                  <a16:creationId xmlns:a16="http://schemas.microsoft.com/office/drawing/2014/main" id="{E78C9C2E-9F0C-468A-9499-D1E758C8E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753047">
              <a:off x="5854575" y="1432455"/>
              <a:ext cx="2720736" cy="272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A959984-6672-497D-B31B-9B89BF21C2AE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3792512" y="3373387"/>
              <a:ext cx="3132944" cy="5561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90DA62-522E-4B20-A8B4-A52FAE76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03" y="3957402"/>
              <a:ext cx="842150" cy="85147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07250D-FFD1-445F-8185-9FCD65DDAD1E}"/>
                </a:ext>
              </a:extLst>
            </p:cNvPr>
            <p:cNvSpPr txBox="1"/>
            <p:nvPr/>
          </p:nvSpPr>
          <p:spPr>
            <a:xfrm>
              <a:off x="3445307" y="4370532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/>
                <a:t>5.6 K Ohm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B441868-CB2A-4920-9F2C-9D95240C91B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4090" y="1416150"/>
            <a:ext cx="4799121" cy="44469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D4364A-9CD8-4387-8BD8-6626AF548F24}"/>
              </a:ext>
            </a:extLst>
          </p:cNvPr>
          <p:cNvCxnSpPr/>
          <p:nvPr/>
        </p:nvCxnSpPr>
        <p:spPr>
          <a:xfrm flipH="1" flipV="1">
            <a:off x="5003588" y="2431648"/>
            <a:ext cx="1550758" cy="911113"/>
          </a:xfrm>
          <a:prstGeom prst="straightConnector1">
            <a:avLst/>
          </a:prstGeom>
          <a:ln w="31750" cap="flat" cmpd="sng" algn="ctr">
            <a:solidFill>
              <a:srgbClr val="FFC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138EF324-C69D-49EC-8870-B360D503765C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E36F1-EFD2-4979-8C35-A2C0BE5E5D66}"/>
              </a:ext>
            </a:extLst>
          </p:cNvPr>
          <p:cNvSpPr txBox="1"/>
          <p:nvPr/>
        </p:nvSpPr>
        <p:spPr>
          <a:xfrm>
            <a:off x="8255051" y="483496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3156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Lab8: Arduino with Relay (DC Motor)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9F14BD-FB55-4E71-B0A7-3084D726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48" y="1435297"/>
            <a:ext cx="3171825" cy="4257675"/>
          </a:xfrm>
          <a:prstGeom prst="rect">
            <a:avLst/>
          </a:prstGeom>
        </p:spPr>
      </p:pic>
      <p:pic>
        <p:nvPicPr>
          <p:cNvPr id="4098" name="Picture 2" descr="Circuit diagrams - Mastering Arduino">
            <a:extLst>
              <a:ext uri="{FF2B5EF4-FFF2-40B4-BE49-F238E27FC236}">
                <a16:creationId xmlns:a16="http://schemas.microsoft.com/office/drawing/2014/main" id="{EE68677C-F645-4429-B4E6-DB86AE0B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30" y="1312745"/>
            <a:ext cx="4609134" cy="30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3B5E29C2-C5A0-4CB5-9AC4-D720BBDE3CE3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3E70D-CA87-4754-95CE-4C35FCA4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106" y="4610315"/>
            <a:ext cx="4673657" cy="197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$3.99 - 5V Relay Module (Arduino Compatible) - Tinkersphere">
            <a:extLst>
              <a:ext uri="{FF2B5EF4-FFF2-40B4-BE49-F238E27FC236}">
                <a16:creationId xmlns:a16="http://schemas.microsoft.com/office/drawing/2014/main" id="{CCC1BF25-10C5-41F4-8FD8-6ECCB683F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9" b="20926"/>
          <a:stretch/>
        </p:blipFill>
        <p:spPr bwMode="auto">
          <a:xfrm>
            <a:off x="2755420" y="1767414"/>
            <a:ext cx="7323850" cy="45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Lab9: Arduino with Relay (AC Bulb)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</p:spTree>
    <p:extLst>
      <p:ext uri="{BB962C8B-B14F-4D97-AF65-F5344CB8AC3E}">
        <p14:creationId xmlns:p14="http://schemas.microsoft.com/office/powerpoint/2010/main" val="261627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Example Lab10: Arduino Wireless Communication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FEE560CA-56EB-4C38-94D9-AEE596C1C4F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09" y="1652538"/>
            <a:ext cx="6418053" cy="133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image">
            <a:extLst>
              <a:ext uri="{FF2B5EF4-FFF2-40B4-BE49-F238E27FC236}">
                <a16:creationId xmlns:a16="http://schemas.microsoft.com/office/drawing/2014/main" id="{B7F4C4A1-5488-4FC4-B4F4-C44621D79ED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85" y="3848834"/>
            <a:ext cx="521843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5BB82D17-96C2-44EC-AD6C-20F884F3A4DC}"/>
              </a:ext>
            </a:extLst>
          </p:cNvPr>
          <p:cNvSpPr/>
          <p:nvPr/>
        </p:nvSpPr>
        <p:spPr>
          <a:xfrm>
            <a:off x="11523505" y="229381"/>
            <a:ext cx="362310" cy="344055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23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F71A81-3F99-4642-9BEB-D79E30194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8946"/>
            <a:ext cx="12192000" cy="664234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Extension: Arduino/Wireless control on Relay/Motor from Mobile Phone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729596-74A2-4D4C-BDF7-B3A2E1504808}"/>
              </a:ext>
            </a:extLst>
          </p:cNvPr>
          <p:cNvSpPr txBox="1">
            <a:spLocks/>
          </p:cNvSpPr>
          <p:nvPr/>
        </p:nvSpPr>
        <p:spPr>
          <a:xfrm>
            <a:off x="129751" y="1103180"/>
            <a:ext cx="12062249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8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8A9CF7-2592-4CD2-83CB-6C0E32A298A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#2</a:t>
            </a:r>
          </a:p>
        </p:txBody>
      </p:sp>
    </p:spTree>
    <p:extLst>
      <p:ext uri="{BB962C8B-B14F-4D97-AF65-F5344CB8AC3E}">
        <p14:creationId xmlns:p14="http://schemas.microsoft.com/office/powerpoint/2010/main" val="34257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Day 1 (Segments 1 &amp; 2): Q&amp;A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2606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Segment3: Circuit Design &amp; Simulation, PCB Design &amp; Assembly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25186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Logical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875F4-2E12-4C5F-AF0A-CA2192DF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2" y="2013872"/>
            <a:ext cx="11932496" cy="28302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EF1E08-6154-4824-B95D-4B811A94E8BD}"/>
              </a:ext>
            </a:extLst>
          </p:cNvPr>
          <p:cNvSpPr/>
          <p:nvPr/>
        </p:nvSpPr>
        <p:spPr>
          <a:xfrm>
            <a:off x="6095999" y="1583341"/>
            <a:ext cx="2902611" cy="319177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F6848-5DB3-4A6D-BF33-ABF1A75953C0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#3</a:t>
            </a:r>
          </a:p>
        </p:txBody>
      </p:sp>
    </p:spTree>
    <p:extLst>
      <p:ext uri="{BB962C8B-B14F-4D97-AF65-F5344CB8AC3E}">
        <p14:creationId xmlns:p14="http://schemas.microsoft.com/office/powerpoint/2010/main" val="15142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Day2: PCB Design &amp; Build Process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B4B922-6534-40C3-9BFA-0974059529B8}"/>
              </a:ext>
            </a:extLst>
          </p:cNvPr>
          <p:cNvSpPr/>
          <p:nvPr/>
        </p:nvSpPr>
        <p:spPr>
          <a:xfrm>
            <a:off x="129752" y="1744856"/>
            <a:ext cx="1543773" cy="10998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Circuit Design &amp; Simulation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A771E6-052D-4F8A-B83E-DDA8C6A586CF}"/>
              </a:ext>
            </a:extLst>
          </p:cNvPr>
          <p:cNvSpPr/>
          <p:nvPr/>
        </p:nvSpPr>
        <p:spPr>
          <a:xfrm>
            <a:off x="2346704" y="1738652"/>
            <a:ext cx="1543774" cy="10998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Schematic Design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48963F-E36F-4D72-8486-A13E98B7CACF}"/>
              </a:ext>
            </a:extLst>
          </p:cNvPr>
          <p:cNvSpPr/>
          <p:nvPr/>
        </p:nvSpPr>
        <p:spPr>
          <a:xfrm>
            <a:off x="4563657" y="1744856"/>
            <a:ext cx="1396769" cy="10998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PCB Layout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F190F9-441C-48CC-9BF4-BE03CE68C94D}"/>
              </a:ext>
            </a:extLst>
          </p:cNvPr>
          <p:cNvSpPr/>
          <p:nvPr/>
        </p:nvSpPr>
        <p:spPr>
          <a:xfrm>
            <a:off x="6357846" y="4576048"/>
            <a:ext cx="1448528" cy="10998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Review &amp; Test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C7490EC-068E-4772-92BF-6D007DA8259B}"/>
              </a:ext>
            </a:extLst>
          </p:cNvPr>
          <p:cNvSpPr/>
          <p:nvPr/>
        </p:nvSpPr>
        <p:spPr>
          <a:xfrm>
            <a:off x="6626352" y="1971300"/>
            <a:ext cx="1060704" cy="758952"/>
          </a:xfrm>
          <a:prstGeom prst="flowChartMulti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Gerber files</a:t>
            </a:r>
          </a:p>
        </p:txBody>
      </p:sp>
      <p:pic>
        <p:nvPicPr>
          <p:cNvPr id="2050" name="Picture 2" descr="Voltera V-One PCB printing - YouTube">
            <a:extLst>
              <a:ext uri="{FF2B5EF4-FFF2-40B4-BE49-F238E27FC236}">
                <a16:creationId xmlns:a16="http://schemas.microsoft.com/office/drawing/2014/main" id="{A1AFEDB4-4B3E-4F2D-9DC0-C688E283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36" y="1360114"/>
            <a:ext cx="3399502" cy="19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438A30-C9B5-4E1B-99C1-CCFB49F1E225}"/>
              </a:ext>
            </a:extLst>
          </p:cNvPr>
          <p:cNvSpPr txBox="1"/>
          <p:nvPr/>
        </p:nvSpPr>
        <p:spPr>
          <a:xfrm>
            <a:off x="319235" y="3364667"/>
            <a:ext cx="116480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MULTISIM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PROTEUS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92A772A2-1C32-4265-A8CA-15141B43584C}"/>
              </a:ext>
            </a:extLst>
          </p:cNvPr>
          <p:cNvSpPr/>
          <p:nvPr/>
        </p:nvSpPr>
        <p:spPr>
          <a:xfrm rot="16200000">
            <a:off x="3785339" y="2148687"/>
            <a:ext cx="104941" cy="1912219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CDB846-EDB2-4E50-BDC1-C4F4BE172E3F}"/>
              </a:ext>
            </a:extLst>
          </p:cNvPr>
          <p:cNvSpPr txBox="1"/>
          <p:nvPr/>
        </p:nvSpPr>
        <p:spPr>
          <a:xfrm>
            <a:off x="2773254" y="3272334"/>
            <a:ext cx="2129109" cy="2031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EAGLE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ORCAD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PAD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EXPRESS PCB* (free)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65F16B2-D1D6-4152-B459-9B47CCBB15B9}"/>
              </a:ext>
            </a:extLst>
          </p:cNvPr>
          <p:cNvSpPr/>
          <p:nvPr/>
        </p:nvSpPr>
        <p:spPr>
          <a:xfrm>
            <a:off x="1831256" y="2129495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F794884-3388-4360-A0B5-BB2F28F5153E}"/>
              </a:ext>
            </a:extLst>
          </p:cNvPr>
          <p:cNvSpPr/>
          <p:nvPr/>
        </p:nvSpPr>
        <p:spPr>
          <a:xfrm>
            <a:off x="4036745" y="2126620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9FBB8DB-DF13-4837-AE1A-877FD59A2E73}"/>
              </a:ext>
            </a:extLst>
          </p:cNvPr>
          <p:cNvSpPr/>
          <p:nvPr/>
        </p:nvSpPr>
        <p:spPr>
          <a:xfrm>
            <a:off x="6104210" y="2123743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B5AD17F-EE0F-4EB4-B9B0-0FD4F82077AA}"/>
              </a:ext>
            </a:extLst>
          </p:cNvPr>
          <p:cNvSpPr/>
          <p:nvPr/>
        </p:nvSpPr>
        <p:spPr>
          <a:xfrm>
            <a:off x="7812239" y="2123743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C18E8A3-A337-4C1A-9E05-51FCE362CFDF}"/>
              </a:ext>
            </a:extLst>
          </p:cNvPr>
          <p:cNvSpPr/>
          <p:nvPr/>
        </p:nvSpPr>
        <p:spPr>
          <a:xfrm rot="5400000">
            <a:off x="6670291" y="3453577"/>
            <a:ext cx="823637" cy="39914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5C94F3-684D-41C1-86D6-AE3546EDFCC6}"/>
              </a:ext>
            </a:extLst>
          </p:cNvPr>
          <p:cNvSpPr txBox="1"/>
          <p:nvPr/>
        </p:nvSpPr>
        <p:spPr>
          <a:xfrm>
            <a:off x="6522548" y="5869387"/>
            <a:ext cx="118545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VIEWPLOT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EC2A38-8787-42B2-940B-D9D7AE95C40B}"/>
              </a:ext>
            </a:extLst>
          </p:cNvPr>
          <p:cNvSpPr txBox="1"/>
          <p:nvPr/>
        </p:nvSpPr>
        <p:spPr>
          <a:xfrm>
            <a:off x="298588" y="5869387"/>
            <a:ext cx="183903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INDUSTRY TOOLS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E200E3-7120-4A2A-9FDA-A8D208DFE94F}"/>
              </a:ext>
            </a:extLst>
          </p:cNvPr>
          <p:cNvSpPr txBox="1"/>
          <p:nvPr/>
        </p:nvSpPr>
        <p:spPr>
          <a:xfrm>
            <a:off x="6646606" y="1401691"/>
            <a:ext cx="8386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937A8-1EF8-410F-ACD8-383124427F69}"/>
              </a:ext>
            </a:extLst>
          </p:cNvPr>
          <p:cNvSpPr txBox="1"/>
          <p:nvPr/>
        </p:nvSpPr>
        <p:spPr>
          <a:xfrm>
            <a:off x="9506237" y="3244334"/>
            <a:ext cx="13639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PCB Printing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1A2B9C-8C4C-46F8-9575-62227E1C0E7B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#3</a:t>
            </a:r>
          </a:p>
        </p:txBody>
      </p:sp>
    </p:spTree>
    <p:extLst>
      <p:ext uri="{BB962C8B-B14F-4D97-AF65-F5344CB8AC3E}">
        <p14:creationId xmlns:p14="http://schemas.microsoft.com/office/powerpoint/2010/main" val="443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4" grpId="0" animBg="1"/>
      <p:bldP spid="4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Day2: PCB Design &amp; Build Process</a:t>
            </a:r>
          </a:p>
        </p:txBody>
      </p:sp>
      <p:pic>
        <p:nvPicPr>
          <p:cNvPr id="2050" name="Picture 2" descr="Voltera V-One PCB printing - YouTube">
            <a:extLst>
              <a:ext uri="{FF2B5EF4-FFF2-40B4-BE49-F238E27FC236}">
                <a16:creationId xmlns:a16="http://schemas.microsoft.com/office/drawing/2014/main" id="{A1AFEDB4-4B3E-4F2D-9DC0-C688E2833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62" y="1475410"/>
            <a:ext cx="3399502" cy="19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5B5AD17F-EE0F-4EB4-B9B0-0FD4F82077AA}"/>
              </a:ext>
            </a:extLst>
          </p:cNvPr>
          <p:cNvSpPr/>
          <p:nvPr/>
        </p:nvSpPr>
        <p:spPr>
          <a:xfrm>
            <a:off x="4089875" y="2277631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664DF-4319-4997-BC70-B55E45506B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5818696" y="1228009"/>
            <a:ext cx="1283920" cy="1994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1666AB-3290-489E-B697-46BEC2296C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7009098" y="1228009"/>
            <a:ext cx="1283920" cy="19949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658113-3ECF-40D4-80C3-C632353D4B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4551528" y="1228009"/>
            <a:ext cx="1283920" cy="19949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EA6AE6-1669-4C6C-BA8D-ECA36FD60B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4570651" y="3214674"/>
            <a:ext cx="1283920" cy="19949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B92007-67E8-43BA-A326-172E2EB496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5818696" y="3215499"/>
            <a:ext cx="1283920" cy="19949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E0B67D-18F5-423E-BD94-458FB41336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7066741" y="3215499"/>
            <a:ext cx="1283920" cy="1994962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A1909748-B12F-49D5-983D-266BE8B34B0E}"/>
              </a:ext>
            </a:extLst>
          </p:cNvPr>
          <p:cNvSpPr/>
          <p:nvPr/>
        </p:nvSpPr>
        <p:spPr>
          <a:xfrm>
            <a:off x="6419985" y="2256267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CE8276B-2091-4846-903A-D6717B22B49A}"/>
              </a:ext>
            </a:extLst>
          </p:cNvPr>
          <p:cNvSpPr/>
          <p:nvPr/>
        </p:nvSpPr>
        <p:spPr>
          <a:xfrm>
            <a:off x="7898219" y="1828930"/>
            <a:ext cx="1396769" cy="109986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PCB Assembly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DAD31DE-15DC-42B4-88D3-691DB471A8C1}"/>
              </a:ext>
            </a:extLst>
          </p:cNvPr>
          <p:cNvSpPr/>
          <p:nvPr/>
        </p:nvSpPr>
        <p:spPr>
          <a:xfrm>
            <a:off x="10296959" y="225067"/>
            <a:ext cx="1693609" cy="1803908"/>
          </a:xfrm>
          <a:prstGeom prst="borderCallout1">
            <a:avLst>
              <a:gd name="adj1" fmla="val 18750"/>
              <a:gd name="adj2" fmla="val -8333"/>
              <a:gd name="adj3" fmla="val 85721"/>
              <a:gd name="adj4" fmla="val -552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MANUAL SOLDERING</a:t>
            </a:r>
          </a:p>
          <a:p>
            <a:pPr algn="ctr"/>
            <a:r>
              <a:rPr lang="en-IN" dirty="0"/>
              <a:t>BOTH THROUGH-HOLE &amp; SMD)</a:t>
            </a:r>
          </a:p>
        </p:txBody>
      </p:sp>
      <p:sp>
        <p:nvSpPr>
          <p:cNvPr id="37" name="Callout: Line 36">
            <a:extLst>
              <a:ext uri="{FF2B5EF4-FFF2-40B4-BE49-F238E27FC236}">
                <a16:creationId xmlns:a16="http://schemas.microsoft.com/office/drawing/2014/main" id="{6B6584D4-155C-4B63-ACD7-9B7A4ECBF329}"/>
              </a:ext>
            </a:extLst>
          </p:cNvPr>
          <p:cNvSpPr/>
          <p:nvPr/>
        </p:nvSpPr>
        <p:spPr>
          <a:xfrm>
            <a:off x="10296959" y="2746067"/>
            <a:ext cx="1673375" cy="1283125"/>
          </a:xfrm>
          <a:prstGeom prst="borderCallout1">
            <a:avLst>
              <a:gd name="adj1" fmla="val 18750"/>
              <a:gd name="adj2" fmla="val -8333"/>
              <a:gd name="adj3" fmla="val 848"/>
              <a:gd name="adj4" fmla="val -5038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AUTOMATED ASSEMBLY</a:t>
            </a:r>
          </a:p>
          <a:p>
            <a:pPr algn="ctr"/>
            <a:r>
              <a:rPr lang="en-IN" dirty="0"/>
              <a:t>(PICK &amp; PLACE SMD)</a:t>
            </a:r>
          </a:p>
        </p:txBody>
      </p:sp>
      <p:sp>
        <p:nvSpPr>
          <p:cNvPr id="38" name="Callout: Line 37">
            <a:extLst>
              <a:ext uri="{FF2B5EF4-FFF2-40B4-BE49-F238E27FC236}">
                <a16:creationId xmlns:a16="http://schemas.microsoft.com/office/drawing/2014/main" id="{EE865840-2054-49D7-BFC9-B94109CA7809}"/>
              </a:ext>
            </a:extLst>
          </p:cNvPr>
          <p:cNvSpPr/>
          <p:nvPr/>
        </p:nvSpPr>
        <p:spPr>
          <a:xfrm>
            <a:off x="10317193" y="4829026"/>
            <a:ext cx="1673376" cy="1963691"/>
          </a:xfrm>
          <a:prstGeom prst="borderCallout1">
            <a:avLst>
              <a:gd name="adj1" fmla="val 18750"/>
              <a:gd name="adj2" fmla="val -8333"/>
              <a:gd name="adj3" fmla="val -95972"/>
              <a:gd name="adj4" fmla="val -6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AUTOMATED ASSEMBLY</a:t>
            </a:r>
          </a:p>
          <a:p>
            <a:pPr algn="ctr"/>
            <a:r>
              <a:rPr lang="en-IN" dirty="0"/>
              <a:t>(WAVE SOLDERING FOR THROUGH HOLE)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ECC11-F716-46E2-8DBC-6C0E2AC0091A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#3</a:t>
            </a:r>
          </a:p>
        </p:txBody>
      </p:sp>
    </p:spTree>
    <p:extLst>
      <p:ext uri="{BB962C8B-B14F-4D97-AF65-F5344CB8AC3E}">
        <p14:creationId xmlns:p14="http://schemas.microsoft.com/office/powerpoint/2010/main" val="3988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9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3FC71-A4CD-42A9-8D64-7B5007FE07C7}"/>
              </a:ext>
            </a:extLst>
          </p:cNvPr>
          <p:cNvSpPr/>
          <p:nvPr/>
        </p:nvSpPr>
        <p:spPr>
          <a:xfrm>
            <a:off x="825260" y="1319554"/>
            <a:ext cx="1054148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CopperCloud  IOTech is a start-up in Internet of Things (IoT) space, established in 2018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Primarily into two fields: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Industrial Automation for MSME using IoT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Bringing practical IoT Education &amp; Industry exposure to Institutes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Internships for at TE level from 6 Institutes, hiring experiences, deep engagements with 7 Institutes in Maharashtra</a:t>
            </a:r>
          </a:p>
          <a:p>
            <a:pPr marL="742950" indent="-742950" algn="just">
              <a:buAutoNum type="arabicPeriod"/>
            </a:pPr>
            <a:endParaRPr lang="en-IN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FontTx/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Academic Excellence Council, IQAC, and Adjunct Faculty at AIT</a:t>
            </a:r>
          </a:p>
          <a:p>
            <a:pPr marL="742950" indent="-742950" algn="just">
              <a:buFontTx/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FontTx/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962" y="438946"/>
            <a:ext cx="10898038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About Us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3EFE2-8EFD-466A-AEF3-0C28F92F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0"/>
          <a:stretch/>
        </p:blipFill>
        <p:spPr>
          <a:xfrm>
            <a:off x="3829418" y="436038"/>
            <a:ext cx="1499014" cy="664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862836-6EAB-4F23-BCF7-26A676A403C7}"/>
              </a:ext>
            </a:extLst>
          </p:cNvPr>
          <p:cNvSpPr txBox="1"/>
          <p:nvPr/>
        </p:nvSpPr>
        <p:spPr>
          <a:xfrm>
            <a:off x="867210" y="5895834"/>
            <a:ext cx="10712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* We bring to you perspective of the final beneficiary of your efforts *</a:t>
            </a:r>
          </a:p>
        </p:txBody>
      </p:sp>
    </p:spTree>
    <p:extLst>
      <p:ext uri="{BB962C8B-B14F-4D97-AF65-F5344CB8AC3E}">
        <p14:creationId xmlns:p14="http://schemas.microsoft.com/office/powerpoint/2010/main" val="14500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Day2: PCB Design &amp; Build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D378E-B724-469A-9A20-A697FAC20E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t="6038" r="6766" b="22012"/>
          <a:stretch/>
        </p:blipFill>
        <p:spPr>
          <a:xfrm>
            <a:off x="6597486" y="1166461"/>
            <a:ext cx="1716541" cy="2556930"/>
          </a:xfrm>
          <a:prstGeom prst="rect">
            <a:avLst/>
          </a:prstGeom>
        </p:spPr>
      </p:pic>
      <p:pic>
        <p:nvPicPr>
          <p:cNvPr id="3074" name="Picture 2" descr="through hole component - theoryCIRCUIT - Do It Yourself ...">
            <a:extLst>
              <a:ext uri="{FF2B5EF4-FFF2-40B4-BE49-F238E27FC236}">
                <a16:creationId xmlns:a16="http://schemas.microsoft.com/office/drawing/2014/main" id="{95C52602-BC3E-4F37-B44B-54ACEAED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2" y="4832174"/>
            <a:ext cx="31051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rface Mount Electronic Components and their Types">
            <a:extLst>
              <a:ext uri="{FF2B5EF4-FFF2-40B4-BE49-F238E27FC236}">
                <a16:creationId xmlns:a16="http://schemas.microsoft.com/office/drawing/2014/main" id="{92D8465B-F161-404F-9312-44C91C92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130" y="4413074"/>
            <a:ext cx="55245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843C71-81F9-436D-AC4F-5BDE42DB7A20}"/>
              </a:ext>
            </a:extLst>
          </p:cNvPr>
          <p:cNvSpPr txBox="1"/>
          <p:nvPr/>
        </p:nvSpPr>
        <p:spPr>
          <a:xfrm>
            <a:off x="924360" y="4452493"/>
            <a:ext cx="15235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Through-Hole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6E4301-5F9D-4EDE-B9D1-E7AA5B3E7505}"/>
              </a:ext>
            </a:extLst>
          </p:cNvPr>
          <p:cNvSpPr txBox="1"/>
          <p:nvPr/>
        </p:nvSpPr>
        <p:spPr>
          <a:xfrm>
            <a:off x="9713523" y="4131693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SMD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C5C3AF-4EBA-49C6-A004-0C19062C2B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13585" r="14221" b="7082"/>
          <a:stretch/>
        </p:blipFill>
        <p:spPr>
          <a:xfrm>
            <a:off x="3077908" y="1200254"/>
            <a:ext cx="1716541" cy="2667171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B5FEA05-CED9-4CB4-AD2B-3E61F0D080CF}"/>
              </a:ext>
            </a:extLst>
          </p:cNvPr>
          <p:cNvSpPr/>
          <p:nvPr/>
        </p:nvSpPr>
        <p:spPr>
          <a:xfrm>
            <a:off x="4089875" y="2277631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EA875AC-B70C-4174-9F2A-08371902186A}"/>
              </a:ext>
            </a:extLst>
          </p:cNvPr>
          <p:cNvSpPr/>
          <p:nvPr/>
        </p:nvSpPr>
        <p:spPr>
          <a:xfrm>
            <a:off x="5363710" y="2119477"/>
            <a:ext cx="3448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E3208F-77DB-473B-830D-8C11119D4019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#3</a:t>
            </a:r>
          </a:p>
        </p:txBody>
      </p:sp>
    </p:spTree>
    <p:extLst>
      <p:ext uri="{BB962C8B-B14F-4D97-AF65-F5344CB8AC3E}">
        <p14:creationId xmlns:p14="http://schemas.microsoft.com/office/powerpoint/2010/main" val="299565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Day 2 (Segments 3): Q&amp;A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860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Segment4: Solar Power, Batteries and Power Budgeting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7014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Logical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875F4-2E12-4C5F-AF0A-CA2192DF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2" y="2013872"/>
            <a:ext cx="11932496" cy="28302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EF1E08-6154-4824-B95D-4B811A94E8BD}"/>
              </a:ext>
            </a:extLst>
          </p:cNvPr>
          <p:cNvSpPr/>
          <p:nvPr/>
        </p:nvSpPr>
        <p:spPr>
          <a:xfrm>
            <a:off x="9121399" y="1652355"/>
            <a:ext cx="2902611" cy="319177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5D7EE0-677A-4CDA-9F77-2F5F73175B42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</p:spTree>
    <p:extLst>
      <p:ext uri="{BB962C8B-B14F-4D97-AF65-F5344CB8AC3E}">
        <p14:creationId xmlns:p14="http://schemas.microsoft.com/office/powerpoint/2010/main" val="5742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E3476D2-8E19-4433-ACB9-CD107952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85" y="-432322"/>
            <a:ext cx="6299315" cy="81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46" y="866954"/>
            <a:ext cx="4133325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Power In India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776A5-9C3D-4F70-A30E-A8413524C883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E9355-98AF-40B1-9786-7E5A1669808E}"/>
              </a:ext>
            </a:extLst>
          </p:cNvPr>
          <p:cNvSpPr txBox="1"/>
          <p:nvPr/>
        </p:nvSpPr>
        <p:spPr>
          <a:xfrm>
            <a:off x="824459" y="2191109"/>
            <a:ext cx="391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Average Solar Energy Incident on India: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14119-11EB-4926-8CA1-AC712B21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918" y="2888245"/>
            <a:ext cx="3055476" cy="664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01C15-BCA9-428B-BB96-5F4BBB85F8CA}"/>
              </a:ext>
            </a:extLst>
          </p:cNvPr>
          <p:cNvSpPr txBox="1"/>
          <p:nvPr/>
        </p:nvSpPr>
        <p:spPr>
          <a:xfrm>
            <a:off x="609657" y="4172237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Pune: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F639-E0DD-47A0-A72A-16366F76C6BD}"/>
              </a:ext>
            </a:extLst>
          </p:cNvPr>
          <p:cNvSpPr txBox="1"/>
          <p:nvPr/>
        </p:nvSpPr>
        <p:spPr>
          <a:xfrm>
            <a:off x="4643295" y="2888245"/>
            <a:ext cx="1249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99D6F-0411-42DF-A6D3-168D89E38506}"/>
              </a:ext>
            </a:extLst>
          </p:cNvPr>
          <p:cNvSpPr txBox="1"/>
          <p:nvPr/>
        </p:nvSpPr>
        <p:spPr>
          <a:xfrm>
            <a:off x="1738180" y="4055867"/>
            <a:ext cx="2582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5.44 kWh/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D74B20-2C01-4A10-A685-89B9A28A5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466" y="4157433"/>
            <a:ext cx="1537856" cy="6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E3476D2-8E19-4433-ACB9-CD107952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85" y="-432322"/>
            <a:ext cx="6299315" cy="81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37" y="711679"/>
            <a:ext cx="4133325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Power In India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776A5-9C3D-4F70-A30E-A8413524C883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E449A-6A84-460F-968F-CACA92A61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5" y="1631393"/>
            <a:ext cx="5659973" cy="3421764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4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E3476D2-8E19-4433-ACB9-CD107952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85" y="-432322"/>
            <a:ext cx="6299315" cy="81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037" y="711679"/>
            <a:ext cx="4133325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Power In India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776A5-9C3D-4F70-A30E-A8413524C883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E449A-6A84-460F-968F-CACA92A61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5" y="1631393"/>
            <a:ext cx="5659973" cy="3421764"/>
          </a:xfrm>
          <a:prstGeom prst="rect">
            <a:avLst/>
          </a:prstGeom>
          <a:effectLst>
            <a:outerShdw blurRad="50800" dist="1143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0" name="Picture 4" descr="India’s top 10 states by installed solar power capacity">
            <a:extLst>
              <a:ext uri="{FF2B5EF4-FFF2-40B4-BE49-F238E27FC236}">
                <a16:creationId xmlns:a16="http://schemas.microsoft.com/office/drawing/2014/main" id="{6AC5D3CD-5238-45E0-ADA4-7233F380C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49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8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E5C93-92EF-48D5-A71A-02A5190CAEDE}"/>
              </a:ext>
            </a:extLst>
          </p:cNvPr>
          <p:cNvSpPr txBox="1"/>
          <p:nvPr/>
        </p:nvSpPr>
        <p:spPr>
          <a:xfrm>
            <a:off x="7056407" y="1264541"/>
            <a:ext cx="36971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/>
              <a:t>Important Specifications: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9DF3D-AE2F-41D3-B527-5C05FAB590EF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BB8981-4824-4AF4-B0FA-CAF5F473C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92038" y="836955"/>
            <a:ext cx="2877113" cy="5474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5462A0-C9EA-498F-8361-C604E7F1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88" y="2336141"/>
            <a:ext cx="3026062" cy="1640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DB788E-2A40-4660-A911-A192EC798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688" y="4898134"/>
            <a:ext cx="4918400" cy="14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Batteries – Types &amp; Specifications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3D4378-F217-4F5B-BF88-9BEF25539737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BC023-943E-4497-8840-07CDEF803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63" y="2499795"/>
            <a:ext cx="3841297" cy="2607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A1117-5135-4804-8067-A5C0AEECE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64" y="2721780"/>
            <a:ext cx="5876351" cy="21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Purely Solar Powered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2050" name="Picture 2" descr="Solar Panel, Fan and Motor Kit">
            <a:extLst>
              <a:ext uri="{FF2B5EF4-FFF2-40B4-BE49-F238E27FC236}">
                <a16:creationId xmlns:a16="http://schemas.microsoft.com/office/drawing/2014/main" id="{7F3AFEDA-9EAA-4C98-B1CF-A48710770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 t="4022" r="56923" b="54873"/>
          <a:stretch/>
        </p:blipFill>
        <p:spPr bwMode="auto">
          <a:xfrm rot="13957264">
            <a:off x="9497505" y="2299863"/>
            <a:ext cx="2236647" cy="22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AACE75-BCF5-4D95-85AA-78CAF2FF0982}"/>
              </a:ext>
            </a:extLst>
          </p:cNvPr>
          <p:cNvCxnSpPr>
            <a:cxnSpLocks/>
          </p:cNvCxnSpPr>
          <p:nvPr/>
        </p:nvCxnSpPr>
        <p:spPr>
          <a:xfrm>
            <a:off x="3675807" y="3446252"/>
            <a:ext cx="5847755" cy="0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9277A-9540-4943-B015-828902E9C02F}"/>
              </a:ext>
            </a:extLst>
          </p:cNvPr>
          <p:cNvCxnSpPr>
            <a:cxnSpLocks/>
          </p:cNvCxnSpPr>
          <p:nvPr/>
        </p:nvCxnSpPr>
        <p:spPr>
          <a:xfrm>
            <a:off x="3675807" y="3223403"/>
            <a:ext cx="5865008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7A36F4-FB4B-4838-8358-9FA4DAF26017}"/>
              </a:ext>
            </a:extLst>
          </p:cNvPr>
          <p:cNvGrpSpPr/>
          <p:nvPr/>
        </p:nvGrpSpPr>
        <p:grpSpPr>
          <a:xfrm>
            <a:off x="337287" y="2708400"/>
            <a:ext cx="3545052" cy="1731845"/>
            <a:chOff x="337287" y="2708400"/>
            <a:chExt cx="3545052" cy="1731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C7D703-C930-4DA6-9300-99725462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287" y="2708400"/>
              <a:ext cx="3545052" cy="173184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CDDF09-F713-4C52-B433-B34739B3A834}"/>
                </a:ext>
              </a:extLst>
            </p:cNvPr>
            <p:cNvSpPr/>
            <p:nvPr/>
          </p:nvSpPr>
          <p:spPr>
            <a:xfrm>
              <a:off x="3675807" y="2863969"/>
              <a:ext cx="206532" cy="32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23A0F5A-4543-420C-9F5F-453ACFC2B94A}"/>
              </a:ext>
            </a:extLst>
          </p:cNvPr>
          <p:cNvSpPr/>
          <p:nvPr/>
        </p:nvSpPr>
        <p:spPr>
          <a:xfrm>
            <a:off x="9281199" y="2797838"/>
            <a:ext cx="206532" cy="32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8ECC5D-1036-420F-8B2D-3CCCD1B025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1" t="28689" r="6453" b="28953"/>
          <a:stretch/>
        </p:blipFill>
        <p:spPr>
          <a:xfrm>
            <a:off x="3819752" y="2284815"/>
            <a:ext cx="2006125" cy="8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E4D2-2CDE-43D3-8415-FE2460AF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Let’s begin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</p:spTree>
    <p:extLst>
      <p:ext uri="{BB962C8B-B14F-4D97-AF65-F5344CB8AC3E}">
        <p14:creationId xmlns:p14="http://schemas.microsoft.com/office/powerpoint/2010/main" val="6438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Purely Solar Powered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2050" name="Picture 2" descr="Solar Panel, Fan and Motor Kit">
            <a:extLst>
              <a:ext uri="{FF2B5EF4-FFF2-40B4-BE49-F238E27FC236}">
                <a16:creationId xmlns:a16="http://schemas.microsoft.com/office/drawing/2014/main" id="{7F3AFEDA-9EAA-4C98-B1CF-A48710770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3" t="4022" r="56923" b="54873"/>
          <a:stretch/>
        </p:blipFill>
        <p:spPr bwMode="auto">
          <a:xfrm rot="13957264">
            <a:off x="9497505" y="2299863"/>
            <a:ext cx="2236647" cy="22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AACE75-BCF5-4D95-85AA-78CAF2FF0982}"/>
              </a:ext>
            </a:extLst>
          </p:cNvPr>
          <p:cNvCxnSpPr>
            <a:cxnSpLocks/>
          </p:cNvCxnSpPr>
          <p:nvPr/>
        </p:nvCxnSpPr>
        <p:spPr>
          <a:xfrm>
            <a:off x="3675807" y="3446252"/>
            <a:ext cx="5847755" cy="0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9277A-9540-4943-B015-828902E9C02F}"/>
              </a:ext>
            </a:extLst>
          </p:cNvPr>
          <p:cNvCxnSpPr>
            <a:cxnSpLocks/>
          </p:cNvCxnSpPr>
          <p:nvPr/>
        </p:nvCxnSpPr>
        <p:spPr>
          <a:xfrm>
            <a:off x="3675807" y="3223403"/>
            <a:ext cx="5865008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8554B-D432-4BF3-BB84-775B2D38F074}"/>
              </a:ext>
            </a:extLst>
          </p:cNvPr>
          <p:cNvGrpSpPr/>
          <p:nvPr/>
        </p:nvGrpSpPr>
        <p:grpSpPr>
          <a:xfrm>
            <a:off x="337287" y="2708400"/>
            <a:ext cx="3545052" cy="1731845"/>
            <a:chOff x="337287" y="2708400"/>
            <a:chExt cx="3545052" cy="17318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C7D703-C930-4DA6-9300-99725462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287" y="2708400"/>
              <a:ext cx="3545052" cy="173184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CDDF09-F713-4C52-B433-B34739B3A834}"/>
                </a:ext>
              </a:extLst>
            </p:cNvPr>
            <p:cNvSpPr/>
            <p:nvPr/>
          </p:nvSpPr>
          <p:spPr>
            <a:xfrm>
              <a:off x="3675807" y="2863969"/>
              <a:ext cx="206532" cy="32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23A0F5A-4543-420C-9F5F-453ACFC2B94A}"/>
              </a:ext>
            </a:extLst>
          </p:cNvPr>
          <p:cNvSpPr/>
          <p:nvPr/>
        </p:nvSpPr>
        <p:spPr>
          <a:xfrm>
            <a:off x="9281199" y="2797838"/>
            <a:ext cx="206532" cy="324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607499-7814-4868-B9C0-81A425860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648" y="1526447"/>
            <a:ext cx="1028700" cy="2047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7B331-BF8F-4593-B2F7-095428166C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1" t="28689" r="6453" b="28953"/>
          <a:stretch/>
        </p:blipFill>
        <p:spPr>
          <a:xfrm>
            <a:off x="3819752" y="2284815"/>
            <a:ext cx="2006125" cy="8105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D888D-5277-4076-A1F4-407EBC8474C3}"/>
              </a:ext>
            </a:extLst>
          </p:cNvPr>
          <p:cNvCxnSpPr/>
          <p:nvPr/>
        </p:nvCxnSpPr>
        <p:spPr>
          <a:xfrm>
            <a:off x="7591245" y="2708400"/>
            <a:ext cx="14484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+ Battery Powered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721BEA-7796-4D03-A593-CC81BFAEC759}"/>
              </a:ext>
            </a:extLst>
          </p:cNvPr>
          <p:cNvGrpSpPr/>
          <p:nvPr/>
        </p:nvGrpSpPr>
        <p:grpSpPr>
          <a:xfrm>
            <a:off x="337287" y="2708400"/>
            <a:ext cx="3545052" cy="1731845"/>
            <a:chOff x="337287" y="2708400"/>
            <a:chExt cx="3545052" cy="17318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D76B14-7F61-44BB-A26E-1831CAFF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87" y="2708400"/>
              <a:ext cx="3545052" cy="1731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4EF08D-745F-4EC9-9F71-1B6D8EACBA30}"/>
                </a:ext>
              </a:extLst>
            </p:cNvPr>
            <p:cNvSpPr/>
            <p:nvPr/>
          </p:nvSpPr>
          <p:spPr>
            <a:xfrm>
              <a:off x="3675807" y="2863969"/>
              <a:ext cx="206532" cy="32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D7E0E-BAEF-4D2F-89A3-59EB912717AE}"/>
              </a:ext>
            </a:extLst>
          </p:cNvPr>
          <p:cNvSpPr/>
          <p:nvPr/>
        </p:nvSpPr>
        <p:spPr>
          <a:xfrm>
            <a:off x="9765102" y="2777411"/>
            <a:ext cx="1587260" cy="10696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AE16FF-6343-4ECA-8345-582E79471317}"/>
              </a:ext>
            </a:extLst>
          </p:cNvPr>
          <p:cNvCxnSpPr>
            <a:cxnSpLocks/>
          </p:cNvCxnSpPr>
          <p:nvPr/>
        </p:nvCxnSpPr>
        <p:spPr>
          <a:xfrm>
            <a:off x="3675807" y="3446252"/>
            <a:ext cx="6089295" cy="0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FC7BF-AD10-47A1-B666-7C3FF04BED47}"/>
              </a:ext>
            </a:extLst>
          </p:cNvPr>
          <p:cNvCxnSpPr>
            <a:cxnSpLocks/>
          </p:cNvCxnSpPr>
          <p:nvPr/>
        </p:nvCxnSpPr>
        <p:spPr>
          <a:xfrm>
            <a:off x="3675807" y="3223403"/>
            <a:ext cx="608929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CDB5FB-4BB4-49FE-B38E-2EACC2492312}"/>
              </a:ext>
            </a:extLst>
          </p:cNvPr>
          <p:cNvSpPr/>
          <p:nvPr/>
        </p:nvSpPr>
        <p:spPr>
          <a:xfrm>
            <a:off x="6096000" y="2708400"/>
            <a:ext cx="1949569" cy="10696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BATTERY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7F1E7-5550-4FDB-97B3-323BF4DBDF3D}"/>
              </a:ext>
            </a:extLst>
          </p:cNvPr>
          <p:cNvSpPr txBox="1"/>
          <p:nvPr/>
        </p:nvSpPr>
        <p:spPr>
          <a:xfrm>
            <a:off x="4761510" y="4190707"/>
            <a:ext cx="181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OVER CHARGING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D76AAB-3D2D-4814-9D2C-FC0641E91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345" y="4147116"/>
            <a:ext cx="615173" cy="520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FE7801-63A9-4939-BAF3-63FD414A6A34}"/>
              </a:ext>
            </a:extLst>
          </p:cNvPr>
          <p:cNvSpPr txBox="1"/>
          <p:nvPr/>
        </p:nvSpPr>
        <p:spPr>
          <a:xfrm>
            <a:off x="8614734" y="4185590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OVER DISCHARGING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546CC8-0985-4A9F-9272-F8BA83EC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569" y="4141999"/>
            <a:ext cx="615173" cy="5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+ Battery Powered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721BEA-7796-4D03-A593-CC81BFAEC759}"/>
              </a:ext>
            </a:extLst>
          </p:cNvPr>
          <p:cNvGrpSpPr/>
          <p:nvPr/>
        </p:nvGrpSpPr>
        <p:grpSpPr>
          <a:xfrm>
            <a:off x="337287" y="2708400"/>
            <a:ext cx="3545052" cy="1731845"/>
            <a:chOff x="337287" y="2708400"/>
            <a:chExt cx="3545052" cy="17318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D76B14-7F61-44BB-A26E-1831CAFF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87" y="2708400"/>
              <a:ext cx="3545052" cy="1731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4EF08D-745F-4EC9-9F71-1B6D8EACBA30}"/>
                </a:ext>
              </a:extLst>
            </p:cNvPr>
            <p:cNvSpPr/>
            <p:nvPr/>
          </p:nvSpPr>
          <p:spPr>
            <a:xfrm>
              <a:off x="3675807" y="2863969"/>
              <a:ext cx="206532" cy="32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6D7E0E-BAEF-4D2F-89A3-59EB912717AE}"/>
              </a:ext>
            </a:extLst>
          </p:cNvPr>
          <p:cNvSpPr/>
          <p:nvPr/>
        </p:nvSpPr>
        <p:spPr>
          <a:xfrm>
            <a:off x="9765102" y="2777411"/>
            <a:ext cx="1587260" cy="10696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AE16FF-6343-4ECA-8345-582E79471317}"/>
              </a:ext>
            </a:extLst>
          </p:cNvPr>
          <p:cNvCxnSpPr>
            <a:cxnSpLocks/>
          </p:cNvCxnSpPr>
          <p:nvPr/>
        </p:nvCxnSpPr>
        <p:spPr>
          <a:xfrm>
            <a:off x="3675807" y="3446252"/>
            <a:ext cx="6089295" cy="0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FC7BF-AD10-47A1-B666-7C3FF04BED47}"/>
              </a:ext>
            </a:extLst>
          </p:cNvPr>
          <p:cNvCxnSpPr>
            <a:cxnSpLocks/>
          </p:cNvCxnSpPr>
          <p:nvPr/>
        </p:nvCxnSpPr>
        <p:spPr>
          <a:xfrm>
            <a:off x="3675807" y="3223403"/>
            <a:ext cx="608929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CDB5FB-4BB4-49FE-B38E-2EACC2492312}"/>
              </a:ext>
            </a:extLst>
          </p:cNvPr>
          <p:cNvSpPr/>
          <p:nvPr/>
        </p:nvSpPr>
        <p:spPr>
          <a:xfrm>
            <a:off x="6096000" y="4882257"/>
            <a:ext cx="1949569" cy="10696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BATTERY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F4D9E7-6989-47E9-9B68-4B71406E3F5E}"/>
              </a:ext>
            </a:extLst>
          </p:cNvPr>
          <p:cNvSpPr/>
          <p:nvPr/>
        </p:nvSpPr>
        <p:spPr>
          <a:xfrm>
            <a:off x="6096000" y="2863969"/>
            <a:ext cx="1949569" cy="98311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CHARGE CONTROLLER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561C0-9A72-43CD-A767-A72FB9030C3F}"/>
              </a:ext>
            </a:extLst>
          </p:cNvPr>
          <p:cNvCxnSpPr/>
          <p:nvPr/>
        </p:nvCxnSpPr>
        <p:spPr>
          <a:xfrm>
            <a:off x="6952890" y="3847087"/>
            <a:ext cx="0" cy="1035170"/>
          </a:xfrm>
          <a:prstGeom prst="line">
            <a:avLst/>
          </a:prstGeom>
          <a:ln w="412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0CFFC5-3CEC-47B4-A3B0-538B6D2EDE12}"/>
              </a:ext>
            </a:extLst>
          </p:cNvPr>
          <p:cNvCxnSpPr/>
          <p:nvPr/>
        </p:nvCxnSpPr>
        <p:spPr>
          <a:xfrm>
            <a:off x="7125419" y="3847087"/>
            <a:ext cx="0" cy="103517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B18E3BE-3031-4029-AB74-0F4191486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80" y="3879935"/>
            <a:ext cx="542735" cy="4789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80643B-50AF-4EF3-A3E1-B295B8CD9FE9}"/>
              </a:ext>
            </a:extLst>
          </p:cNvPr>
          <p:cNvSpPr txBox="1"/>
          <p:nvPr/>
        </p:nvSpPr>
        <p:spPr>
          <a:xfrm>
            <a:off x="4496177" y="3928993"/>
            <a:ext cx="22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CHARGE PROTECTION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8EE983-D8A0-4F91-A7B9-23F3A068A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096" y="3907206"/>
            <a:ext cx="542735" cy="4789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A998FC-D867-45AB-824F-70A69ACF63EB}"/>
              </a:ext>
            </a:extLst>
          </p:cNvPr>
          <p:cNvSpPr txBox="1"/>
          <p:nvPr/>
        </p:nvSpPr>
        <p:spPr>
          <a:xfrm>
            <a:off x="8176993" y="3956264"/>
            <a:ext cx="257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DISCHARGE PROTECTION</a:t>
            </a:r>
          </a:p>
        </p:txBody>
      </p:sp>
    </p:spTree>
    <p:extLst>
      <p:ext uri="{BB962C8B-B14F-4D97-AF65-F5344CB8AC3E}">
        <p14:creationId xmlns:p14="http://schemas.microsoft.com/office/powerpoint/2010/main" val="18831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+ Battery Powered Circuits – SLA Battery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721BEA-7796-4D03-A593-CC81BFAEC759}"/>
              </a:ext>
            </a:extLst>
          </p:cNvPr>
          <p:cNvGrpSpPr/>
          <p:nvPr/>
        </p:nvGrpSpPr>
        <p:grpSpPr>
          <a:xfrm>
            <a:off x="337287" y="2708400"/>
            <a:ext cx="3545052" cy="1731845"/>
            <a:chOff x="337287" y="2708400"/>
            <a:chExt cx="3545052" cy="17318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D76B14-7F61-44BB-A26E-1831CAFF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87" y="2708400"/>
              <a:ext cx="3545052" cy="1731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4EF08D-745F-4EC9-9F71-1B6D8EACBA30}"/>
                </a:ext>
              </a:extLst>
            </p:cNvPr>
            <p:cNvSpPr/>
            <p:nvPr/>
          </p:nvSpPr>
          <p:spPr>
            <a:xfrm>
              <a:off x="3675807" y="2863969"/>
              <a:ext cx="206532" cy="324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AE16FF-6343-4ECA-8345-582E79471317}"/>
              </a:ext>
            </a:extLst>
          </p:cNvPr>
          <p:cNvCxnSpPr>
            <a:cxnSpLocks/>
          </p:cNvCxnSpPr>
          <p:nvPr/>
        </p:nvCxnSpPr>
        <p:spPr>
          <a:xfrm>
            <a:off x="3675807" y="3446252"/>
            <a:ext cx="6089295" cy="0"/>
          </a:xfrm>
          <a:prstGeom prst="line">
            <a:avLst/>
          </a:prstGeom>
          <a:ln w="412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FC7BF-AD10-47A1-B666-7C3FF04BED47}"/>
              </a:ext>
            </a:extLst>
          </p:cNvPr>
          <p:cNvCxnSpPr>
            <a:cxnSpLocks/>
          </p:cNvCxnSpPr>
          <p:nvPr/>
        </p:nvCxnSpPr>
        <p:spPr>
          <a:xfrm>
            <a:off x="3675807" y="3223403"/>
            <a:ext cx="608929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E29A2F-1E1C-4861-B5A7-8F7C6BF3903C}"/>
              </a:ext>
            </a:extLst>
          </p:cNvPr>
          <p:cNvSpPr/>
          <p:nvPr/>
        </p:nvSpPr>
        <p:spPr>
          <a:xfrm>
            <a:off x="9765102" y="2777411"/>
            <a:ext cx="1587260" cy="10696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LOAD</a:t>
            </a:r>
          </a:p>
        </p:txBody>
      </p:sp>
      <p:pic>
        <p:nvPicPr>
          <p:cNvPr id="4098" name="Picture 2" descr="20 Amp Solar Charge Controller at Rs 1820/piece | Jyoti Nagar ...">
            <a:extLst>
              <a:ext uri="{FF2B5EF4-FFF2-40B4-BE49-F238E27FC236}">
                <a16:creationId xmlns:a16="http://schemas.microsoft.com/office/drawing/2014/main" id="{E3D6E76F-9C5C-43EF-A59E-6CD12C249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95" y="212162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mstron 12V 7AH Agm SLA Battery 12 Volt 7A Rechargable ...">
            <a:extLst>
              <a:ext uri="{FF2B5EF4-FFF2-40B4-BE49-F238E27FC236}">
                <a16:creationId xmlns:a16="http://schemas.microsoft.com/office/drawing/2014/main" id="{1EB98808-A0B4-4C51-AAC5-F897DD58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963" y="4857407"/>
            <a:ext cx="1684714" cy="144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BB3992-55C0-4681-8E0D-4B8462A9C8C5}"/>
              </a:ext>
            </a:extLst>
          </p:cNvPr>
          <p:cNvCxnSpPr/>
          <p:nvPr/>
        </p:nvCxnSpPr>
        <p:spPr>
          <a:xfrm>
            <a:off x="6487063" y="3922660"/>
            <a:ext cx="0" cy="1035170"/>
          </a:xfrm>
          <a:prstGeom prst="line">
            <a:avLst/>
          </a:prstGeom>
          <a:ln w="412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B63294-552A-4143-908B-CD82827C3BD3}"/>
              </a:ext>
            </a:extLst>
          </p:cNvPr>
          <p:cNvCxnSpPr/>
          <p:nvPr/>
        </p:nvCxnSpPr>
        <p:spPr>
          <a:xfrm>
            <a:off x="6659592" y="3922660"/>
            <a:ext cx="0" cy="103517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7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Solar + Battery Powered Circuits - LIPO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BD796E-AC82-4274-BCB8-6D751D6CF2D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7F233B-49F5-4B17-945F-170D7EBD4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13" y="879642"/>
            <a:ext cx="8551384" cy="4269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BF0732-9222-4FBE-A97C-7C42E1C9A844}"/>
              </a:ext>
            </a:extLst>
          </p:cNvPr>
          <p:cNvSpPr txBox="1"/>
          <p:nvPr/>
        </p:nvSpPr>
        <p:spPr>
          <a:xfrm>
            <a:off x="5500324" y="2001329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TP 4056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6F2D66-2C13-4624-BB17-BD21B856864B}"/>
              </a:ext>
            </a:extLst>
          </p:cNvPr>
          <p:cNvSpPr txBox="1"/>
          <p:nvPr/>
        </p:nvSpPr>
        <p:spPr>
          <a:xfrm>
            <a:off x="6880550" y="5211641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LIPO 18650 (3.7V)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C4B90D-003C-4C99-B5D3-67E69B124B36}"/>
              </a:ext>
            </a:extLst>
          </p:cNvPr>
          <p:cNvSpPr/>
          <p:nvPr/>
        </p:nvSpPr>
        <p:spPr>
          <a:xfrm>
            <a:off x="9098944" y="2462994"/>
            <a:ext cx="2132648" cy="1884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4DDCC2-1A2C-43E7-B38B-3205D12156F9}"/>
              </a:ext>
            </a:extLst>
          </p:cNvPr>
          <p:cNvCxnSpPr/>
          <p:nvPr/>
        </p:nvCxnSpPr>
        <p:spPr>
          <a:xfrm>
            <a:off x="9098944" y="2881222"/>
            <a:ext cx="1114731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EB4509-C9C6-4590-8793-24FFC8557E4A}"/>
              </a:ext>
            </a:extLst>
          </p:cNvPr>
          <p:cNvCxnSpPr/>
          <p:nvPr/>
        </p:nvCxnSpPr>
        <p:spPr>
          <a:xfrm>
            <a:off x="9096067" y="3326922"/>
            <a:ext cx="1114731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46"/>
            <a:ext cx="12192000" cy="664234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Power Budgeting: Running Arduino (5V) on Solar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2890-723B-4F6C-8278-6E6126C368F5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9" name="Picture 2" descr="Image result for arduino image">
            <a:extLst>
              <a:ext uri="{FF2B5EF4-FFF2-40B4-BE49-F238E27FC236}">
                <a16:creationId xmlns:a16="http://schemas.microsoft.com/office/drawing/2014/main" id="{EA4F4366-1020-41DC-A922-84D1E9C5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41275" y="3544392"/>
            <a:ext cx="3717436" cy="263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E1E97A9E-375A-4B54-9D2F-45E05A622452}"/>
              </a:ext>
            </a:extLst>
          </p:cNvPr>
          <p:cNvCxnSpPr/>
          <p:nvPr/>
        </p:nvCxnSpPr>
        <p:spPr>
          <a:xfrm>
            <a:off x="7073660" y="2829464"/>
            <a:ext cx="1966823" cy="714928"/>
          </a:xfrm>
          <a:prstGeom prst="bentConnector3">
            <a:avLst>
              <a:gd name="adj1" fmla="val 100877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804D297-F1AC-43A2-9A2B-ECF977F00263}"/>
              </a:ext>
            </a:extLst>
          </p:cNvPr>
          <p:cNvCxnSpPr>
            <a:cxnSpLocks/>
          </p:cNvCxnSpPr>
          <p:nvPr/>
        </p:nvCxnSpPr>
        <p:spPr>
          <a:xfrm>
            <a:off x="7073660" y="2559124"/>
            <a:ext cx="2242868" cy="985268"/>
          </a:xfrm>
          <a:prstGeom prst="bentConnector3">
            <a:avLst>
              <a:gd name="adj1" fmla="val 100769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C67B0AD-A79E-4C60-BFE8-6995DDDEB1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7"/>
          <a:stretch/>
        </p:blipFill>
        <p:spPr>
          <a:xfrm>
            <a:off x="824459" y="996880"/>
            <a:ext cx="6369971" cy="3238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5073F7-3CF4-4A24-A3B0-8BB3789B41AF}"/>
              </a:ext>
            </a:extLst>
          </p:cNvPr>
          <p:cNvSpPr txBox="1"/>
          <p:nvPr/>
        </p:nvSpPr>
        <p:spPr>
          <a:xfrm>
            <a:off x="4889081" y="4235380"/>
            <a:ext cx="76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3.7V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2562E-AA7D-438D-9CBA-75FAA3FEF370}"/>
              </a:ext>
            </a:extLst>
          </p:cNvPr>
          <p:cNvSpPr txBox="1"/>
          <p:nvPr/>
        </p:nvSpPr>
        <p:spPr>
          <a:xfrm>
            <a:off x="7115263" y="1851807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17843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46"/>
            <a:ext cx="12192000" cy="664234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Power Budgeting: Running ESP8266 (3.3V) on Solar Power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67B0AD-A79E-4C60-BFE8-6995DDDE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3" y="1052171"/>
            <a:ext cx="6486525" cy="3238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642890-723B-4F6C-8278-6E6126C368F5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7D377-7C1C-48C3-A07F-818E4A11C3BD}"/>
              </a:ext>
            </a:extLst>
          </p:cNvPr>
          <p:cNvSpPr/>
          <p:nvPr/>
        </p:nvSpPr>
        <p:spPr>
          <a:xfrm>
            <a:off x="5820906" y="2048926"/>
            <a:ext cx="2132648" cy="1884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9A08CB-0FE1-4E62-A034-A954ED0EF376}"/>
              </a:ext>
            </a:extLst>
          </p:cNvPr>
          <p:cNvCxnSpPr/>
          <p:nvPr/>
        </p:nvCxnSpPr>
        <p:spPr>
          <a:xfrm>
            <a:off x="5769147" y="2587925"/>
            <a:ext cx="1114731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31DC8C-DFDF-4329-B4E9-32880E099AEF}"/>
              </a:ext>
            </a:extLst>
          </p:cNvPr>
          <p:cNvCxnSpPr/>
          <p:nvPr/>
        </p:nvCxnSpPr>
        <p:spPr>
          <a:xfrm>
            <a:off x="5818029" y="2930107"/>
            <a:ext cx="1114731" cy="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ESP8266 Nodemcu WiFi Module at Rs 300/piece | Chandni Chowk | New ...">
            <a:extLst>
              <a:ext uri="{FF2B5EF4-FFF2-40B4-BE49-F238E27FC236}">
                <a16:creationId xmlns:a16="http://schemas.microsoft.com/office/drawing/2014/main" id="{D36A8DB0-0CBC-4002-BA43-E784A968C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b="24462"/>
          <a:stretch/>
        </p:blipFill>
        <p:spPr bwMode="auto">
          <a:xfrm rot="10800000">
            <a:off x="6883878" y="1993635"/>
            <a:ext cx="2951405" cy="151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7D8AD7-306F-4608-920D-6EFC6CE8690B}"/>
              </a:ext>
            </a:extLst>
          </p:cNvPr>
          <p:cNvSpPr txBox="1"/>
          <p:nvPr/>
        </p:nvSpPr>
        <p:spPr>
          <a:xfrm>
            <a:off x="5818029" y="1926570"/>
            <a:ext cx="76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3.7V</a:t>
            </a:r>
          </a:p>
        </p:txBody>
      </p:sp>
    </p:spTree>
    <p:extLst>
      <p:ext uri="{BB962C8B-B14F-4D97-AF65-F5344CB8AC3E}">
        <p14:creationId xmlns:p14="http://schemas.microsoft.com/office/powerpoint/2010/main" val="25153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46"/>
            <a:ext cx="12192000" cy="664234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Power Budgeting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2890-723B-4F6C-8278-6E6126C368F5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6147-0539-49F6-BD19-1FF2AFEC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1" y="1087984"/>
            <a:ext cx="5200650" cy="1771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58247D-9715-4127-AF55-76413F3A0EC8}"/>
              </a:ext>
            </a:extLst>
          </p:cNvPr>
          <p:cNvSpPr txBox="1"/>
          <p:nvPr/>
        </p:nvSpPr>
        <p:spPr>
          <a:xfrm>
            <a:off x="585485" y="3315282"/>
            <a:ext cx="238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Power Budget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E69780-4A0E-42F2-9A88-AD6A5FFC29FC}"/>
              </a:ext>
            </a:extLst>
          </p:cNvPr>
          <p:cNvSpPr txBox="1"/>
          <p:nvPr/>
        </p:nvSpPr>
        <p:spPr>
          <a:xfrm>
            <a:off x="545441" y="3762520"/>
            <a:ext cx="579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Average Current Draw 		                   = 50 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9911A-E44D-40FD-882F-B661E4C40725}"/>
              </a:ext>
            </a:extLst>
          </p:cNvPr>
          <p:cNvSpPr txBox="1"/>
          <p:nvPr/>
        </p:nvSpPr>
        <p:spPr>
          <a:xfrm>
            <a:off x="545442" y="4177420"/>
            <a:ext cx="579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Average Power Requirement= V*I = 3.3V * 50mA = 165 </a:t>
            </a:r>
            <a:r>
              <a:rPr lang="en-IN" b="1" dirty="0" err="1"/>
              <a:t>mW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05FE6-54E1-4555-8BE3-C7D03BCF4294}"/>
              </a:ext>
            </a:extLst>
          </p:cNvPr>
          <p:cNvSpPr txBox="1"/>
          <p:nvPr/>
        </p:nvSpPr>
        <p:spPr>
          <a:xfrm>
            <a:off x="545442" y="4631285"/>
            <a:ext cx="607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Required Battery Capacity = 50mA * 24                   = 1200 </a:t>
            </a:r>
            <a:r>
              <a:rPr lang="en-IN" b="1" dirty="0" err="1"/>
              <a:t>mAH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F5EA5-BD5F-4BAB-87EB-CBD6CBF52F9B}"/>
              </a:ext>
            </a:extLst>
          </p:cNvPr>
          <p:cNvSpPr txBox="1"/>
          <p:nvPr/>
        </p:nvSpPr>
        <p:spPr>
          <a:xfrm>
            <a:off x="591444" y="5073951"/>
            <a:ext cx="805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Solar Panel Capacity Required                                   = 1200 </a:t>
            </a:r>
            <a:r>
              <a:rPr lang="en-IN" b="1" dirty="0" err="1"/>
              <a:t>mAH</a:t>
            </a:r>
            <a:r>
              <a:rPr lang="en-IN" b="1" dirty="0"/>
              <a:t> / 6 hours </a:t>
            </a:r>
          </a:p>
          <a:p>
            <a:r>
              <a:rPr lang="en-IN" b="1" dirty="0"/>
              <a:t>                                                                                         = 200 mA current capacity + 20%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F9D353-E316-455F-B287-DB3BDD64AE0D}"/>
              </a:ext>
            </a:extLst>
          </p:cNvPr>
          <p:cNvSpPr txBox="1"/>
          <p:nvPr/>
        </p:nvSpPr>
        <p:spPr>
          <a:xfrm>
            <a:off x="9150237" y="3352526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In Sleep Mode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48648E-A388-47ED-82DB-288635151234}"/>
              </a:ext>
            </a:extLst>
          </p:cNvPr>
          <p:cNvSpPr txBox="1"/>
          <p:nvPr/>
        </p:nvSpPr>
        <p:spPr>
          <a:xfrm>
            <a:off x="9212594" y="3743300"/>
            <a:ext cx="2387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5 mA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120 </a:t>
            </a:r>
            <a:r>
              <a:rPr lang="en-IN" b="1" dirty="0" err="1"/>
              <a:t>mAH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20 mA +20%</a:t>
            </a:r>
          </a:p>
          <a:p>
            <a:endParaRPr lang="en-IN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9C34BD-ACCD-44A2-AC55-4A1636ACDF5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343310" y="3947186"/>
            <a:ext cx="2731679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975C40-E792-4654-A544-753B1A25BD14}"/>
              </a:ext>
            </a:extLst>
          </p:cNvPr>
          <p:cNvCxnSpPr>
            <a:cxnSpLocks/>
          </p:cNvCxnSpPr>
          <p:nvPr/>
        </p:nvCxnSpPr>
        <p:spPr>
          <a:xfrm>
            <a:off x="6638654" y="4781446"/>
            <a:ext cx="2453588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D3B106-7B37-459C-83C0-CA34ADAEF4AC}"/>
              </a:ext>
            </a:extLst>
          </p:cNvPr>
          <p:cNvCxnSpPr>
            <a:cxnSpLocks/>
          </p:cNvCxnSpPr>
          <p:nvPr/>
        </p:nvCxnSpPr>
        <p:spPr>
          <a:xfrm>
            <a:off x="8536465" y="5520298"/>
            <a:ext cx="538524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DDE42EE-FE3B-492A-8D56-91C1FA822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677" y="5452813"/>
            <a:ext cx="860214" cy="7591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CAA6C3-F478-41EA-B619-5541AA8CA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137" y="5721133"/>
            <a:ext cx="615173" cy="5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9" grpId="0"/>
      <p:bldP spid="20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646"/>
            <a:ext cx="12192000" cy="664234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Example Lab 12: Running ESP8266 (3.3V) on Solar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642890-723B-4F6C-8278-6E6126C368F5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7D377-7C1C-48C3-A07F-818E4A11C3BD}"/>
              </a:ext>
            </a:extLst>
          </p:cNvPr>
          <p:cNvSpPr/>
          <p:nvPr/>
        </p:nvSpPr>
        <p:spPr>
          <a:xfrm>
            <a:off x="5820906" y="2048926"/>
            <a:ext cx="2132648" cy="1884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E4955F-98E1-4079-BF6D-3EE3B81EC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00" y="1822074"/>
            <a:ext cx="9434211" cy="32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298E58-DE66-42F5-BB13-F622F66B79C5}"/>
              </a:ext>
            </a:extLst>
          </p:cNvPr>
          <p:cNvSpPr txBox="1">
            <a:spLocks/>
          </p:cNvSpPr>
          <p:nvPr/>
        </p:nvSpPr>
        <p:spPr>
          <a:xfrm>
            <a:off x="0" y="332646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rgbClr val="C00000"/>
                </a:solidFill>
              </a:rPr>
              <a:t>Example Lab 13 (Extra): Send Daylight Data to </a:t>
            </a:r>
            <a:r>
              <a:rPr lang="en-IN" sz="3200" b="1" dirty="0" err="1">
                <a:solidFill>
                  <a:srgbClr val="C00000"/>
                </a:solidFill>
              </a:rPr>
              <a:t>ThingSpeak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ED1D0-CE8C-42E3-802F-E6861D56C4AD}"/>
              </a:ext>
            </a:extLst>
          </p:cNvPr>
          <p:cNvSpPr/>
          <p:nvPr/>
        </p:nvSpPr>
        <p:spPr>
          <a:xfrm>
            <a:off x="0" y="2563"/>
            <a:ext cx="1648918" cy="4536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Segment #4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A4E825-639E-4E4C-9728-E30A7372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5" y="1614308"/>
            <a:ext cx="4549635" cy="33545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4C062F-0EE8-48EC-B742-A9438159C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421" y="1428448"/>
            <a:ext cx="5798209" cy="40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3FC71-A4CD-42A9-8D64-7B5007FE07C7}"/>
              </a:ext>
            </a:extLst>
          </p:cNvPr>
          <p:cNvSpPr/>
          <p:nvPr/>
        </p:nvSpPr>
        <p:spPr>
          <a:xfrm>
            <a:off x="825260" y="1319554"/>
            <a:ext cx="66797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Need more hands-on exposure to subjects such as: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basic electronic components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bread-boarding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circuit design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PCB design &amp; assembly</a:t>
            </a:r>
          </a:p>
          <a:p>
            <a:pPr marL="1657350" lvl="2" indent="-742950" algn="just">
              <a:buFont typeface="Arial" panose="020B0604020202020204" pitchFamily="34" charset="0"/>
              <a:buChar char="•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new MCU platforms like Arduino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Do hands-on using industry-standard tools</a:t>
            </a:r>
          </a:p>
          <a:p>
            <a:pPr marL="742950" indent="-742950" algn="just">
              <a:buAutoNum type="arabicPeriod"/>
            </a:pPr>
            <a:endParaRPr lang="en-IN" sz="2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742950" indent="-742950" algn="just">
              <a:buAutoNum type="arabicPeriod"/>
            </a:pPr>
            <a:r>
              <a:rPr lang="en-IN" sz="2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Project-based, real-world work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652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Drivers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8C01DD0-359D-41BB-9C33-CB5F3346FE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222327"/>
              </p:ext>
            </p:extLst>
          </p:nvPr>
        </p:nvGraphicFramePr>
        <p:xfrm>
          <a:off x="8114686" y="1372373"/>
          <a:ext cx="3464944" cy="4157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" name="Document" r:id="rId5" imgW="5842468" imgH="9521013" progId="Word.Document.12">
                  <p:embed/>
                </p:oleObj>
              </mc:Choice>
              <mc:Fallback>
                <p:oleObj name="Document" r:id="rId5" imgW="5842468" imgH="95210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4686" y="1372373"/>
                        <a:ext cx="3464944" cy="4157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CF2D1F-3F62-425F-9755-5118A3200248}"/>
              </a:ext>
            </a:extLst>
          </p:cNvPr>
          <p:cNvSpPr txBox="1"/>
          <p:nvPr/>
        </p:nvSpPr>
        <p:spPr>
          <a:xfrm>
            <a:off x="8720535" y="1372373"/>
            <a:ext cx="2253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2">
                    <a:lumMod val="50000"/>
                  </a:schemeClr>
                </a:solidFill>
              </a:rPr>
              <a:t>ESD Lab Curriculum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41BEF-1F91-49CA-9D1F-EEFDCFC0F465}"/>
              </a:ext>
            </a:extLst>
          </p:cNvPr>
          <p:cNvSpPr txBox="1"/>
          <p:nvPr/>
        </p:nvSpPr>
        <p:spPr>
          <a:xfrm>
            <a:off x="8139795" y="5798685"/>
            <a:ext cx="3439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*Our students have done these, but they haven’t done these enough to be proficient*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Instructors’ Manual</a:t>
            </a:r>
          </a:p>
        </p:txBody>
      </p:sp>
    </p:spTree>
    <p:extLst>
      <p:ext uri="{BB962C8B-B14F-4D97-AF65-F5344CB8AC3E}">
        <p14:creationId xmlns:p14="http://schemas.microsoft.com/office/powerpoint/2010/main" val="406982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052F8-1E60-461E-92A8-A01B43C979C8}"/>
              </a:ext>
            </a:extLst>
          </p:cNvPr>
          <p:cNvSpPr txBox="1">
            <a:spLocks/>
          </p:cNvSpPr>
          <p:nvPr/>
        </p:nvSpPr>
        <p:spPr>
          <a:xfrm>
            <a:off x="0" y="3096883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C00000"/>
                </a:solidFill>
              </a:rPr>
              <a:t>Let’s Review All </a:t>
            </a:r>
            <a:r>
              <a:rPr lang="en-IN" sz="3600" b="1" dirty="0" err="1">
                <a:solidFill>
                  <a:srgbClr val="C00000"/>
                </a:solidFill>
              </a:rPr>
              <a:t>Practicals</a:t>
            </a:r>
            <a:r>
              <a:rPr lang="en-IN" sz="3600" b="1" dirty="0">
                <a:solidFill>
                  <a:srgbClr val="C00000"/>
                </a:solidFill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5352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052F8-1E60-461E-92A8-A01B43C979C8}"/>
              </a:ext>
            </a:extLst>
          </p:cNvPr>
          <p:cNvSpPr txBox="1">
            <a:spLocks/>
          </p:cNvSpPr>
          <p:nvPr/>
        </p:nvSpPr>
        <p:spPr>
          <a:xfrm>
            <a:off x="0" y="3096883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C00000"/>
                </a:solidFill>
              </a:rPr>
              <a:t>But let’s talk about Feedback first!</a:t>
            </a:r>
          </a:p>
        </p:txBody>
      </p:sp>
    </p:spTree>
    <p:extLst>
      <p:ext uri="{BB962C8B-B14F-4D97-AF65-F5344CB8AC3E}">
        <p14:creationId xmlns:p14="http://schemas.microsoft.com/office/powerpoint/2010/main" val="76023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0413B22-E931-4E40-B455-3B822056B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85" y="3579157"/>
            <a:ext cx="4440965" cy="3278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052F8-1E60-461E-92A8-A01B43C979C8}"/>
              </a:ext>
            </a:extLst>
          </p:cNvPr>
          <p:cNvSpPr txBox="1">
            <a:spLocks/>
          </p:cNvSpPr>
          <p:nvPr/>
        </p:nvSpPr>
        <p:spPr>
          <a:xfrm>
            <a:off x="129752" y="65283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C00000"/>
                </a:solidFill>
              </a:rPr>
              <a:t>CopperCloud Educational Offerings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BCB707-5B0E-48D0-B37A-459239BDFDEF}"/>
              </a:ext>
            </a:extLst>
          </p:cNvPr>
          <p:cNvSpPr/>
          <p:nvPr/>
        </p:nvSpPr>
        <p:spPr>
          <a:xfrm>
            <a:off x="304016" y="1238088"/>
            <a:ext cx="36115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Short-Term Engagements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Seminars</a:t>
            </a: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Workshops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FDPs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Guest Lectures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IoT Hardware Kits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AB62C0-5D2E-4B07-9FB1-B17D0009D95A}"/>
              </a:ext>
            </a:extLst>
          </p:cNvPr>
          <p:cNvSpPr/>
          <p:nvPr/>
        </p:nvSpPr>
        <p:spPr>
          <a:xfrm>
            <a:off x="3915610" y="1211119"/>
            <a:ext cx="36115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Medium-Term Engagements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Set up IoT infra/Lab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Internships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Mentoring BE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Add-on IoT Course( 6 months)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99E29-BC0C-4A54-9CC8-A665F507BA41}"/>
              </a:ext>
            </a:extLst>
          </p:cNvPr>
          <p:cNvSpPr/>
          <p:nvPr/>
        </p:nvSpPr>
        <p:spPr>
          <a:xfrm>
            <a:off x="7875734" y="1211119"/>
            <a:ext cx="43162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Long-Term Engagements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Centre of Excellence (IoT)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BE (Hons) with Specialization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B.Voc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D.Voc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Vocational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C10E-E01D-4593-876B-BFE575342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068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N" dirty="0"/>
              <a:t>Intensive Practical Orientation</a:t>
            </a:r>
          </a:p>
          <a:p>
            <a:endParaRPr lang="en-IN" dirty="0"/>
          </a:p>
          <a:p>
            <a:r>
              <a:rPr lang="en-IN" dirty="0"/>
              <a:t>Industry Tools and Practices Interwoven throughout the courses</a:t>
            </a:r>
          </a:p>
          <a:p>
            <a:endParaRPr lang="en-IN" dirty="0"/>
          </a:p>
          <a:p>
            <a:r>
              <a:rPr lang="en-IN" dirty="0"/>
              <a:t>Industry- readiness</a:t>
            </a:r>
          </a:p>
          <a:p>
            <a:endParaRPr lang="en-IN" dirty="0"/>
          </a:p>
          <a:p>
            <a:r>
              <a:rPr lang="en-IN" dirty="0"/>
              <a:t>Courses designed for multi-disciplinary skills</a:t>
            </a:r>
          </a:p>
          <a:p>
            <a:endParaRPr lang="en-IN" dirty="0"/>
          </a:p>
          <a:p>
            <a:r>
              <a:rPr lang="en-IN" dirty="0"/>
              <a:t>Preference for real Industry equipment, rather than “ready to use” kits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D3015-A566-4C0A-AB6D-E58B5446B38E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658247-A715-4682-85D4-0F2AA8024C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28788"/>
          </a:xfrm>
          <a:prstGeom prst="rect">
            <a:avLst/>
          </a:prstGeo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Driving Principles</a:t>
            </a:r>
          </a:p>
        </p:txBody>
      </p:sp>
    </p:spTree>
    <p:extLst>
      <p:ext uri="{BB962C8B-B14F-4D97-AF65-F5344CB8AC3E}">
        <p14:creationId xmlns:p14="http://schemas.microsoft.com/office/powerpoint/2010/main" val="3732952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0B61-776A-4007-AABD-76DED0A8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67251"/>
            <a:ext cx="10515600" cy="827571"/>
          </a:xfr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Breaking Barriers to Emerging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60EB0-CF44-45A1-801B-999371B72609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17603F-2781-4CB9-9FC8-E711A6F9E268}"/>
              </a:ext>
            </a:extLst>
          </p:cNvPr>
          <p:cNvSpPr/>
          <p:nvPr/>
        </p:nvSpPr>
        <p:spPr>
          <a:xfrm>
            <a:off x="1740945" y="893468"/>
            <a:ext cx="5029362" cy="378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C9247-128E-4C10-A062-2EED4F88EEC3}"/>
              </a:ext>
            </a:extLst>
          </p:cNvPr>
          <p:cNvSpPr txBox="1"/>
          <p:nvPr/>
        </p:nvSpPr>
        <p:spPr>
          <a:xfrm>
            <a:off x="652669" y="1097938"/>
            <a:ext cx="476235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50000"/>
                  </a:schemeClr>
                </a:solidFill>
              </a:rPr>
              <a:t>Barriers</a:t>
            </a:r>
            <a:endParaRPr lang="en-IN" sz="20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Concerns about Programming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Fear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Steep learning curve for emergent technologies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Too much info, changing too 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“Drop-out” rate is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Little to no direct interaction of students outside their “echo chambers”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D3E1E-2EC0-45D4-9A26-BB1FD866ED04}"/>
              </a:ext>
            </a:extLst>
          </p:cNvPr>
          <p:cNvSpPr/>
          <p:nvPr/>
        </p:nvSpPr>
        <p:spPr>
          <a:xfrm>
            <a:off x="273834" y="5560698"/>
            <a:ext cx="6128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/>
              <a:t>There needs to be a concerted effort to address these barriers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6472C-21A0-40C7-8745-078EFEBEC706}"/>
              </a:ext>
            </a:extLst>
          </p:cNvPr>
          <p:cNvGrpSpPr/>
          <p:nvPr/>
        </p:nvGrpSpPr>
        <p:grpSpPr>
          <a:xfrm>
            <a:off x="6402243" y="1174824"/>
            <a:ext cx="4968122" cy="2017008"/>
            <a:chOff x="6402243" y="1174824"/>
            <a:chExt cx="4968122" cy="20170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B9E928-B7C0-425C-BA01-DFAB1FD970FC}"/>
                </a:ext>
              </a:extLst>
            </p:cNvPr>
            <p:cNvSpPr/>
            <p:nvPr/>
          </p:nvSpPr>
          <p:spPr>
            <a:xfrm>
              <a:off x="6402243" y="1174824"/>
              <a:ext cx="4968122" cy="553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>
                      <a:lumMod val="50000"/>
                    </a:schemeClr>
                  </a:solidFill>
                </a:rPr>
                <a:t>“No-Code” or “Low-Code” Tooling Ecosystem</a:t>
              </a:r>
            </a:p>
          </p:txBody>
        </p:sp>
        <p:pic>
          <p:nvPicPr>
            <p:cNvPr id="17" name="Picture 2" descr="CANDY RED Screenshot">
              <a:extLst>
                <a:ext uri="{FF2B5EF4-FFF2-40B4-BE49-F238E27FC236}">
                  <a16:creationId xmlns:a16="http://schemas.microsoft.com/office/drawing/2014/main" id="{072D81EF-442A-40F8-A31F-981DD2D2FB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3" r="35471" b="6579"/>
            <a:stretch/>
          </p:blipFill>
          <p:spPr bwMode="auto">
            <a:xfrm>
              <a:off x="7866451" y="1750072"/>
              <a:ext cx="1987126" cy="144176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5A3F37-6402-4265-A79A-1C6F33E0E006}"/>
                </a:ext>
              </a:extLst>
            </p:cNvPr>
            <p:cNvSpPr/>
            <p:nvPr/>
          </p:nvSpPr>
          <p:spPr>
            <a:xfrm>
              <a:off x="6774246" y="1808790"/>
              <a:ext cx="553964" cy="5539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33E9C-8C24-4538-AA8A-A3B19BA3F8AD}"/>
              </a:ext>
            </a:extLst>
          </p:cNvPr>
          <p:cNvGrpSpPr/>
          <p:nvPr/>
        </p:nvGrpSpPr>
        <p:grpSpPr>
          <a:xfrm>
            <a:off x="6776974" y="3061698"/>
            <a:ext cx="3315784" cy="2412909"/>
            <a:chOff x="6776974" y="3061698"/>
            <a:chExt cx="3315784" cy="24129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FFB23A-FB49-4955-B0FC-CBCDCE2D2AF8}"/>
                </a:ext>
              </a:extLst>
            </p:cNvPr>
            <p:cNvGrpSpPr/>
            <p:nvPr/>
          </p:nvGrpSpPr>
          <p:grpSpPr>
            <a:xfrm>
              <a:off x="7679849" y="3061698"/>
              <a:ext cx="2412909" cy="2412909"/>
              <a:chOff x="6121490" y="3454490"/>
              <a:chExt cx="2412909" cy="241290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07C4D9-0FFB-48C0-8EAE-E4D18A4B605B}"/>
                  </a:ext>
                </a:extLst>
              </p:cNvPr>
              <p:cNvSpPr/>
              <p:nvPr/>
            </p:nvSpPr>
            <p:spPr>
              <a:xfrm>
                <a:off x="6925336" y="4479212"/>
                <a:ext cx="808964" cy="55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/>
                    </a:solidFill>
                  </a:rPr>
                  <a:t>Agile</a:t>
                </a:r>
              </a:p>
            </p:txBody>
          </p:sp>
          <p:pic>
            <p:nvPicPr>
              <p:cNvPr id="1026" name="Picture 2" descr="Scrum Framework: Using Agile Learning Path | Pluralsight">
                <a:extLst>
                  <a:ext uri="{FF2B5EF4-FFF2-40B4-BE49-F238E27FC236}">
                    <a16:creationId xmlns:a16="http://schemas.microsoft.com/office/drawing/2014/main" id="{29689678-09C5-4424-9968-D8E34D3E9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1490" y="3454490"/>
                <a:ext cx="2412909" cy="2412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9A0D388-B9C4-4FA8-9B1E-84BB5E02EAE9}"/>
                </a:ext>
              </a:extLst>
            </p:cNvPr>
            <p:cNvSpPr/>
            <p:nvPr/>
          </p:nvSpPr>
          <p:spPr>
            <a:xfrm>
              <a:off x="6776974" y="3978791"/>
              <a:ext cx="553964" cy="5539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100794-0A8E-44B5-9BC0-E004FD2457C1}"/>
              </a:ext>
            </a:extLst>
          </p:cNvPr>
          <p:cNvGrpSpPr/>
          <p:nvPr/>
        </p:nvGrpSpPr>
        <p:grpSpPr>
          <a:xfrm>
            <a:off x="6774246" y="5486400"/>
            <a:ext cx="4000140" cy="1104349"/>
            <a:chOff x="6774246" y="5486400"/>
            <a:chExt cx="4000140" cy="11043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76B6-5C15-4191-989A-8AA61D53C49A}"/>
                </a:ext>
              </a:extLst>
            </p:cNvPr>
            <p:cNvSpPr/>
            <p:nvPr/>
          </p:nvSpPr>
          <p:spPr>
            <a:xfrm>
              <a:off x="7505035" y="5779900"/>
              <a:ext cx="3269351" cy="553964"/>
            </a:xfrm>
            <a:prstGeom prst="rect">
              <a:avLst/>
            </a:prstGeom>
            <a:noFill/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</a:rPr>
                <a:t>Simplify the </a:t>
              </a:r>
            </a:p>
            <a:p>
              <a:pPr algn="ctr"/>
              <a:r>
                <a:rPr lang="en-IN" sz="2400" b="1" dirty="0">
                  <a:solidFill>
                    <a:schemeClr val="tx1"/>
                  </a:solidFill>
                </a:rPr>
                <a:t>Learning Curve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DD95FF-2408-4F97-B200-A0F14975297A}"/>
                </a:ext>
              </a:extLst>
            </p:cNvPr>
            <p:cNvGrpSpPr/>
            <p:nvPr/>
          </p:nvGrpSpPr>
          <p:grpSpPr>
            <a:xfrm>
              <a:off x="6774246" y="5486400"/>
              <a:ext cx="3817554" cy="1104349"/>
              <a:chOff x="6774246" y="5486400"/>
              <a:chExt cx="3817554" cy="1104349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8446BC8-B8C3-492B-AFB1-E9F06B91650E}"/>
                  </a:ext>
                </a:extLst>
              </p:cNvPr>
              <p:cNvSpPr/>
              <p:nvPr/>
            </p:nvSpPr>
            <p:spPr>
              <a:xfrm>
                <a:off x="7505035" y="5486400"/>
                <a:ext cx="3086765" cy="11043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C0CE0E9-B20D-4D64-96B2-34AEB5FDACDE}"/>
                  </a:ext>
                </a:extLst>
              </p:cNvPr>
              <p:cNvSpPr/>
              <p:nvPr/>
            </p:nvSpPr>
            <p:spPr>
              <a:xfrm>
                <a:off x="6774246" y="5709976"/>
                <a:ext cx="553964" cy="55396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>
                    <a:solidFill>
                      <a:schemeClr val="bg1">
                        <a:lumMod val="50000"/>
                      </a:schemeClr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4007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0B61-776A-4007-AABD-76DED0A8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67251"/>
            <a:ext cx="10515600" cy="827571"/>
          </a:xfr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&amp; Emergent technology Workshops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60EB0-CF44-45A1-801B-999371B72609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E0E5F5-6566-48F5-8AAD-CFB9512F9FA9}"/>
              </a:ext>
            </a:extLst>
          </p:cNvPr>
          <p:cNvSpPr/>
          <p:nvPr/>
        </p:nvSpPr>
        <p:spPr>
          <a:xfrm>
            <a:off x="155820" y="2695850"/>
            <a:ext cx="2549280" cy="711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Technology Service Provider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9AA57F2-937F-4D61-B98F-A769B2F1EBA5}"/>
              </a:ext>
            </a:extLst>
          </p:cNvPr>
          <p:cNvSpPr/>
          <p:nvPr/>
        </p:nvSpPr>
        <p:spPr>
          <a:xfrm>
            <a:off x="8578493" y="948740"/>
            <a:ext cx="3368199" cy="1164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3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8 hours a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Batch size upto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Predominantly hands-on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6B4D44-CC64-4F4A-8D75-A7242107A51F}"/>
              </a:ext>
            </a:extLst>
          </p:cNvPr>
          <p:cNvSpPr/>
          <p:nvPr/>
        </p:nvSpPr>
        <p:spPr>
          <a:xfrm>
            <a:off x="6505460" y="2771624"/>
            <a:ext cx="2549280" cy="711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Technology Consumers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A8C31A-C7DE-4159-9835-BB4B41F4F26F}"/>
              </a:ext>
            </a:extLst>
          </p:cNvPr>
          <p:cNvSpPr/>
          <p:nvPr/>
        </p:nvSpPr>
        <p:spPr>
          <a:xfrm>
            <a:off x="3137260" y="1226713"/>
            <a:ext cx="3368200" cy="711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Workshops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6F02AD-448B-40E5-BEAD-4FB3DB4E9439}"/>
              </a:ext>
            </a:extLst>
          </p:cNvPr>
          <p:cNvGrpSpPr/>
          <p:nvPr/>
        </p:nvGrpSpPr>
        <p:grpSpPr>
          <a:xfrm>
            <a:off x="1430460" y="1938156"/>
            <a:ext cx="6349640" cy="833468"/>
            <a:chOff x="1430460" y="1938156"/>
            <a:chExt cx="6349640" cy="833468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3EAE2FBD-297B-423F-B01B-615AADE305A6}"/>
                </a:ext>
              </a:extLst>
            </p:cNvPr>
            <p:cNvCxnSpPr>
              <a:cxnSpLocks/>
              <a:stCxn id="64" idx="2"/>
              <a:endCxn id="9" idx="0"/>
            </p:cNvCxnSpPr>
            <p:nvPr/>
          </p:nvCxnSpPr>
          <p:spPr>
            <a:xfrm rot="5400000">
              <a:off x="2747063" y="621553"/>
              <a:ext cx="757694" cy="339090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D95E2692-192C-4311-8A38-5D40FEC4EC22}"/>
                </a:ext>
              </a:extLst>
            </p:cNvPr>
            <p:cNvCxnSpPr>
              <a:cxnSpLocks/>
              <a:stCxn id="64" idx="2"/>
              <a:endCxn id="40" idx="0"/>
            </p:cNvCxnSpPr>
            <p:nvPr/>
          </p:nvCxnSpPr>
          <p:spPr>
            <a:xfrm rot="16200000" flipH="1">
              <a:off x="5883996" y="875520"/>
              <a:ext cx="833468" cy="2958740"/>
            </a:xfrm>
            <a:prstGeom prst="bentConnector3">
              <a:avLst>
                <a:gd name="adj1" fmla="val 454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9D0218-CFD3-45F5-9302-9F45F7A41F30}"/>
              </a:ext>
            </a:extLst>
          </p:cNvPr>
          <p:cNvGrpSpPr/>
          <p:nvPr/>
        </p:nvGrpSpPr>
        <p:grpSpPr>
          <a:xfrm>
            <a:off x="407352" y="3196111"/>
            <a:ext cx="4040369" cy="3166037"/>
            <a:chOff x="407352" y="3424711"/>
            <a:chExt cx="4040369" cy="316603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030294-CEA5-4D80-B2B5-F4B3E679B589}"/>
                </a:ext>
              </a:extLst>
            </p:cNvPr>
            <p:cNvGrpSpPr/>
            <p:nvPr/>
          </p:nvGrpSpPr>
          <p:grpSpPr>
            <a:xfrm>
              <a:off x="407352" y="3424711"/>
              <a:ext cx="4004548" cy="995048"/>
              <a:chOff x="1200151" y="3380644"/>
              <a:chExt cx="5155635" cy="884925"/>
            </a:xfrm>
          </p:grpSpPr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2F0BE066-E9A0-4C73-BE40-4DB2BCE7766A}"/>
                  </a:ext>
                </a:extLst>
              </p:cNvPr>
              <p:cNvCxnSpPr/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BF94D4B-D95C-4E6A-9E7A-43B17E3A89E5}"/>
                  </a:ext>
                </a:extLst>
              </p:cNvPr>
              <p:cNvSpPr/>
              <p:nvPr/>
            </p:nvSpPr>
            <p:spPr>
              <a:xfrm>
                <a:off x="1434309" y="3907863"/>
                <a:ext cx="4921477" cy="35770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Intensely Hands-on  (12 exercises)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8F7763-E7F1-4E8F-A956-23C0AD59C5B8}"/>
                </a:ext>
              </a:extLst>
            </p:cNvPr>
            <p:cNvGrpSpPr/>
            <p:nvPr/>
          </p:nvGrpSpPr>
          <p:grpSpPr>
            <a:xfrm>
              <a:off x="407352" y="4187927"/>
              <a:ext cx="4004548" cy="930158"/>
              <a:chOff x="1200151" y="3380644"/>
              <a:chExt cx="4004548" cy="930158"/>
            </a:xfrm>
          </p:grpSpPr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A68EFDB1-D130-4A93-A211-9EFFFCDECDBE}"/>
                  </a:ext>
                </a:extLst>
              </p:cNvPr>
              <p:cNvCxnSpPr/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CBC00F2-CC6F-499A-86E3-97CC5DCF111E}"/>
                  </a:ext>
                </a:extLst>
              </p:cNvPr>
              <p:cNvSpPr/>
              <p:nvPr/>
            </p:nvSpPr>
            <p:spPr>
              <a:xfrm>
                <a:off x="1388318" y="3908582"/>
                <a:ext cx="3816381" cy="4022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8 Industry Standard Tools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CE6A95-D7A2-4BD2-9D15-BAC5CDFC7703}"/>
                </a:ext>
              </a:extLst>
            </p:cNvPr>
            <p:cNvGrpSpPr/>
            <p:nvPr/>
          </p:nvGrpSpPr>
          <p:grpSpPr>
            <a:xfrm>
              <a:off x="407352" y="4882968"/>
              <a:ext cx="4040369" cy="1707780"/>
              <a:chOff x="1200151" y="3380644"/>
              <a:chExt cx="4040369" cy="1707780"/>
            </a:xfrm>
          </p:grpSpPr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181E4856-8894-419A-9E7A-2EB0AD9FEA7A}"/>
                  </a:ext>
                </a:extLst>
              </p:cNvPr>
              <p:cNvCxnSpPr/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F7A294-0C31-48A8-B20C-6AEE2B20DF75}"/>
                  </a:ext>
                </a:extLst>
              </p:cNvPr>
              <p:cNvSpPr/>
              <p:nvPr/>
            </p:nvSpPr>
            <p:spPr>
              <a:xfrm>
                <a:off x="1424140" y="3912215"/>
                <a:ext cx="3816380" cy="4022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Full-fledged IoT Solution on Day 3</a:t>
                </a:r>
              </a:p>
            </p:txBody>
          </p: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D7B0CB4D-E2B9-4C9B-B58B-B96BE22EEB46}"/>
                  </a:ext>
                </a:extLst>
              </p:cNvPr>
              <p:cNvCxnSpPr/>
              <p:nvPr/>
            </p:nvCxnSpPr>
            <p:spPr>
              <a:xfrm rot="16200000" flipH="1">
                <a:off x="1023573" y="4327135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8645FA5-FB21-44DF-9844-573D5B8204E6}"/>
                  </a:ext>
                </a:extLst>
              </p:cNvPr>
              <p:cNvSpPr/>
              <p:nvPr/>
            </p:nvSpPr>
            <p:spPr>
              <a:xfrm>
                <a:off x="1424139" y="4548777"/>
                <a:ext cx="3816381" cy="539647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Exact same level of training 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as our new team members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BC7A83-77A6-4311-B20A-3C887172FAF0}"/>
              </a:ext>
            </a:extLst>
          </p:cNvPr>
          <p:cNvGrpSpPr/>
          <p:nvPr/>
        </p:nvGrpSpPr>
        <p:grpSpPr>
          <a:xfrm>
            <a:off x="6757560" y="3481889"/>
            <a:ext cx="4040370" cy="3089838"/>
            <a:chOff x="407351" y="3424710"/>
            <a:chExt cx="4040370" cy="30898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43DDBD-631E-4AA1-9199-F8BAC1516180}"/>
                </a:ext>
              </a:extLst>
            </p:cNvPr>
            <p:cNvGrpSpPr/>
            <p:nvPr/>
          </p:nvGrpSpPr>
          <p:grpSpPr>
            <a:xfrm>
              <a:off x="407351" y="3424710"/>
              <a:ext cx="4004548" cy="995049"/>
              <a:chOff x="1200150" y="3380643"/>
              <a:chExt cx="5155636" cy="884926"/>
            </a:xfrm>
          </p:grpSpPr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7F8185BA-610A-49B7-ABDB-890B901A33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4B41328C-EBC4-475A-B297-90342FBB2B6D}"/>
                  </a:ext>
                </a:extLst>
              </p:cNvPr>
              <p:cNvSpPr/>
              <p:nvPr/>
            </p:nvSpPr>
            <p:spPr>
              <a:xfrm>
                <a:off x="1434309" y="3907863"/>
                <a:ext cx="4921477" cy="35770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Catalyst for driving Industry4.0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6269D9-40CE-41C2-906C-0026559B00DF}"/>
                </a:ext>
              </a:extLst>
            </p:cNvPr>
            <p:cNvGrpSpPr/>
            <p:nvPr/>
          </p:nvGrpSpPr>
          <p:grpSpPr>
            <a:xfrm>
              <a:off x="407352" y="4187927"/>
              <a:ext cx="4004548" cy="930158"/>
              <a:chOff x="1200151" y="3380644"/>
              <a:chExt cx="4004548" cy="930158"/>
            </a:xfrm>
          </p:grpSpPr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BC52BB0B-3196-4D1D-891B-013550F8FCF3}"/>
                  </a:ext>
                </a:extLst>
              </p:cNvPr>
              <p:cNvCxnSpPr/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BB5CCC91-C993-4DC8-9D5C-57EA74B40BFC}"/>
                  </a:ext>
                </a:extLst>
              </p:cNvPr>
              <p:cNvSpPr/>
              <p:nvPr/>
            </p:nvSpPr>
            <p:spPr>
              <a:xfrm>
                <a:off x="1388318" y="3908582"/>
                <a:ext cx="3816381" cy="4022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ID Opportunities &amp; Evaluate Options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320C84-2826-499E-9C2D-087B4D7E2CD8}"/>
                </a:ext>
              </a:extLst>
            </p:cNvPr>
            <p:cNvGrpSpPr/>
            <p:nvPr/>
          </p:nvGrpSpPr>
          <p:grpSpPr>
            <a:xfrm>
              <a:off x="407352" y="4882968"/>
              <a:ext cx="4040369" cy="1631580"/>
              <a:chOff x="1200151" y="3380644"/>
              <a:chExt cx="4040369" cy="1631580"/>
            </a:xfrm>
          </p:grpSpPr>
          <p:cxnSp>
            <p:nvCxnSpPr>
              <p:cNvPr id="49" name="Connector: Elbow 48">
                <a:extLst>
                  <a:ext uri="{FF2B5EF4-FFF2-40B4-BE49-F238E27FC236}">
                    <a16:creationId xmlns:a16="http://schemas.microsoft.com/office/drawing/2014/main" id="{95DA7AB2-EB99-4BFC-80EC-E16494F2AE80}"/>
                  </a:ext>
                </a:extLst>
              </p:cNvPr>
              <p:cNvCxnSpPr/>
              <p:nvPr/>
            </p:nvCxnSpPr>
            <p:spPr>
              <a:xfrm rot="16200000" flipH="1">
                <a:off x="1023573" y="3557222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C200AFD-013B-4E36-8974-B5706A5B2C70}"/>
                  </a:ext>
                </a:extLst>
              </p:cNvPr>
              <p:cNvSpPr/>
              <p:nvPr/>
            </p:nvSpPr>
            <p:spPr>
              <a:xfrm>
                <a:off x="1424140" y="3912215"/>
                <a:ext cx="3816380" cy="40222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Know the tech capabilities</a:t>
                </a:r>
              </a:p>
            </p:txBody>
          </p: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BB5F0F49-3173-4027-BA8D-2E9FEB53C075}"/>
                  </a:ext>
                </a:extLst>
              </p:cNvPr>
              <p:cNvCxnSpPr/>
              <p:nvPr/>
            </p:nvCxnSpPr>
            <p:spPr>
              <a:xfrm rot="16200000" flipH="1">
                <a:off x="1023573" y="4250935"/>
                <a:ext cx="715105" cy="361950"/>
              </a:xfrm>
              <a:prstGeom prst="bentConnector3">
                <a:avLst>
                  <a:gd name="adj1" fmla="val 9795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1DA416C-CB45-417A-BA91-8D254FF90036}"/>
                  </a:ext>
                </a:extLst>
              </p:cNvPr>
              <p:cNvSpPr/>
              <p:nvPr/>
            </p:nvSpPr>
            <p:spPr>
              <a:xfrm>
                <a:off x="1424139" y="4579884"/>
                <a:ext cx="3816381" cy="4323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Negotiate with Service Providers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70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0B61-776A-4007-AABD-76DED0A8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67251"/>
            <a:ext cx="10515600" cy="827571"/>
          </a:xfr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Attendees: Distribution so far (all formats)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60EB0-CF44-45A1-801B-999371B72609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D77BA-A290-4865-BB97-95162CB4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2764"/>
            <a:ext cx="12202091" cy="44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5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0B61-776A-4007-AABD-76DED0A8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69" y="267251"/>
            <a:ext cx="10515600" cy="827571"/>
          </a:xfrm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Consolidated Feedback (all formats)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60EB0-CF44-45A1-801B-999371B72609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305EF-CADD-45E0-AA7C-03CE8D88FC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8" y="2153727"/>
            <a:ext cx="5443331" cy="2677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6C527-2542-451E-B5D8-B7E8092122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19" y="2153727"/>
            <a:ext cx="5023864" cy="2677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82B8B-8096-413D-8802-24292D4E384F}"/>
              </a:ext>
            </a:extLst>
          </p:cNvPr>
          <p:cNvSpPr txBox="1"/>
          <p:nvPr/>
        </p:nvSpPr>
        <p:spPr>
          <a:xfrm>
            <a:off x="2984740" y="5727940"/>
            <a:ext cx="574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/>
              <a:t>5 = Excellent; 4 = Good; 3 = Satisfactory; 2 &amp; 1 = Poor</a:t>
            </a:r>
          </a:p>
        </p:txBody>
      </p:sp>
    </p:spTree>
    <p:extLst>
      <p:ext uri="{BB962C8B-B14F-4D97-AF65-F5344CB8AC3E}">
        <p14:creationId xmlns:p14="http://schemas.microsoft.com/office/powerpoint/2010/main" val="39614049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052F8-1E60-461E-92A8-A01B43C979C8}"/>
              </a:ext>
            </a:extLst>
          </p:cNvPr>
          <p:cNvSpPr txBox="1">
            <a:spLocks/>
          </p:cNvSpPr>
          <p:nvPr/>
        </p:nvSpPr>
        <p:spPr>
          <a:xfrm>
            <a:off x="0" y="3096883"/>
            <a:ext cx="12192000" cy="664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rgbClr val="C00000"/>
                </a:solidFill>
              </a:rPr>
              <a:t>Review of Recommended Practical Labs</a:t>
            </a:r>
          </a:p>
        </p:txBody>
      </p:sp>
    </p:spTree>
    <p:extLst>
      <p:ext uri="{BB962C8B-B14F-4D97-AF65-F5344CB8AC3E}">
        <p14:creationId xmlns:p14="http://schemas.microsoft.com/office/powerpoint/2010/main" val="26857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Logical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875F4-2E12-4C5F-AF0A-CA2192DF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2" y="2013872"/>
            <a:ext cx="11932496" cy="283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F0A2D-78FB-44F1-A0BC-0EC08583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BE4D2-2CDE-43D3-8415-FE2460AF5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37665"/>
            <a:ext cx="9144000" cy="2387600"/>
          </a:xfrm>
        </p:spPr>
        <p:txBody>
          <a:bodyPr>
            <a:normAutofit/>
          </a:bodyPr>
          <a:lstStyle/>
          <a:p>
            <a:r>
              <a:rPr lang="en-IN" sz="7200" b="1" dirty="0">
                <a:solidFill>
                  <a:schemeClr val="bg1"/>
                </a:solidFill>
              </a:rPr>
              <a:t>Thank You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F72BE33-E3DC-4ADD-9306-1E064044E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49134"/>
            <a:ext cx="9144000" cy="2548468"/>
          </a:xfrm>
        </p:spPr>
        <p:txBody>
          <a:bodyPr>
            <a:normAutofit/>
          </a:bodyPr>
          <a:lstStyle/>
          <a:p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iot@coppercloud.in</a:t>
            </a:r>
          </a:p>
          <a:p>
            <a:r>
              <a:rPr lang="en-IN" sz="4000" dirty="0">
                <a:solidFill>
                  <a:schemeClr val="bg1"/>
                </a:solidFill>
              </a:rPr>
              <a:t>+91 77980 32613</a:t>
            </a:r>
          </a:p>
          <a:p>
            <a:endParaRPr lang="en-IN" sz="4000" dirty="0">
              <a:solidFill>
                <a:schemeClr val="bg1"/>
              </a:solidFill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9628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Instructors’ Manual</a:t>
            </a:r>
          </a:p>
        </p:txBody>
      </p:sp>
    </p:spTree>
    <p:extLst>
      <p:ext uri="{BB962C8B-B14F-4D97-AF65-F5344CB8AC3E}">
        <p14:creationId xmlns:p14="http://schemas.microsoft.com/office/powerpoint/2010/main" val="26363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9DA43-06FA-430B-9A69-1C2134978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30" y="6372349"/>
            <a:ext cx="612370" cy="42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3BA9-1D3C-4025-B0CC-A8A6FC15494A}"/>
              </a:ext>
            </a:extLst>
          </p:cNvPr>
          <p:cNvSpPr txBox="1"/>
          <p:nvPr/>
        </p:nvSpPr>
        <p:spPr>
          <a:xfrm>
            <a:off x="129752" y="6494039"/>
            <a:ext cx="396012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Intellectual Property Of CopperCloud IOTech Pvt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54A2F2-E350-4D56-9C5D-6DC0F885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64766"/>
            <a:ext cx="12192000" cy="664234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Segment1: Electronic Circuits &amp; Breadboarding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2DE062-7D4E-44D4-B5FD-4E788841E6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73525" cy="66423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>
                <a:solidFill>
                  <a:schemeClr val="bg1"/>
                </a:solidFill>
              </a:rPr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19192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1889</Words>
  <Application>Microsoft Office PowerPoint</Application>
  <PresentationFormat>Widescreen</PresentationFormat>
  <Paragraphs>453</Paragraphs>
  <Slides>70</Slides>
  <Notes>65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Segoe UI Semibold</vt:lpstr>
      <vt:lpstr>Office Theme</vt:lpstr>
      <vt:lpstr>Document</vt:lpstr>
      <vt:lpstr>ESD Lab - FDP</vt:lpstr>
      <vt:lpstr>Objectives Of This Session</vt:lpstr>
      <vt:lpstr>For Best Results …</vt:lpstr>
      <vt:lpstr>About Us …</vt:lpstr>
      <vt:lpstr>Let’s begin …</vt:lpstr>
      <vt:lpstr>Drivers</vt:lpstr>
      <vt:lpstr>Logical Flow</vt:lpstr>
      <vt:lpstr>Instructors’ Manual</vt:lpstr>
      <vt:lpstr>Segment1: Electronic Circuits &amp; Breadboarding</vt:lpstr>
      <vt:lpstr>Basic Electronic Components</vt:lpstr>
      <vt:lpstr>Basic Electronic Components</vt:lpstr>
      <vt:lpstr>Basic Electronic Components</vt:lpstr>
      <vt:lpstr>Basic Electronic Components</vt:lpstr>
      <vt:lpstr>Bread-boarding</vt:lpstr>
      <vt:lpstr>PowerPoint Presentation</vt:lpstr>
      <vt:lpstr>PowerPoint Presentation</vt:lpstr>
      <vt:lpstr>PowerPoint Presentation</vt:lpstr>
      <vt:lpstr>Example Labs</vt:lpstr>
      <vt:lpstr>Example Lab1: Basic LED + Resistor Circuit</vt:lpstr>
      <vt:lpstr>Example Lab2: Transistor-Driver for LED</vt:lpstr>
      <vt:lpstr>Example Lab3: Light/Dark Sensor Circuit</vt:lpstr>
      <vt:lpstr>Example Lab4: Relay Driver Circuit</vt:lpstr>
      <vt:lpstr>Segment2: Arduino &amp; Related Labs</vt:lpstr>
      <vt:lpstr>Microcontrollers: Edge of Physical / Virtual World</vt:lpstr>
      <vt:lpstr>Arduino Basics</vt:lpstr>
      <vt:lpstr>Arduino Basics</vt:lpstr>
      <vt:lpstr>Arduino Basics</vt:lpstr>
      <vt:lpstr>Example Lab5: Arduino with blinking LED</vt:lpstr>
      <vt:lpstr>Example Lab6: Arduino with Transistor Driver for LED</vt:lpstr>
      <vt:lpstr>Example Lab7: Arduino Based Light/Dark Sensor</vt:lpstr>
      <vt:lpstr>Example Lab8: Arduino with Relay (DC Motor)</vt:lpstr>
      <vt:lpstr>Example Lab9: Arduino with Relay (AC Bulb)</vt:lpstr>
      <vt:lpstr>Example Lab10: Arduino Wireless Communication</vt:lpstr>
      <vt:lpstr>Extension: Arduino/Wireless control on Relay/Motor from Mobile Phone</vt:lpstr>
      <vt:lpstr>Day 1 (Segments 1 &amp; 2): Q&amp;A</vt:lpstr>
      <vt:lpstr>Segment3: Circuit Design &amp; Simulation, PCB Design &amp; Assembly </vt:lpstr>
      <vt:lpstr>Logical Flow</vt:lpstr>
      <vt:lpstr>Day2: PCB Design &amp; Build Process</vt:lpstr>
      <vt:lpstr>Day2: PCB Design &amp; Build Process</vt:lpstr>
      <vt:lpstr>Day2: PCB Design &amp; Build Process</vt:lpstr>
      <vt:lpstr>Day 2 (Segments 3): Q&amp;A</vt:lpstr>
      <vt:lpstr>Segment4: Solar Power, Batteries and Power Budgeting</vt:lpstr>
      <vt:lpstr>Logical Flow</vt:lpstr>
      <vt:lpstr>Solar Power In India</vt:lpstr>
      <vt:lpstr>Solar Power In India</vt:lpstr>
      <vt:lpstr>Solar Power In India</vt:lpstr>
      <vt:lpstr>Solar Power</vt:lpstr>
      <vt:lpstr>Batteries – Types &amp; Specifications</vt:lpstr>
      <vt:lpstr>Purely Solar Powered Circuits</vt:lpstr>
      <vt:lpstr>Purely Solar Powered Circuits</vt:lpstr>
      <vt:lpstr>Solar + Battery Powered Circuits</vt:lpstr>
      <vt:lpstr>Solar + Battery Powered Circuits</vt:lpstr>
      <vt:lpstr>Solar + Battery Powered Circuits – SLA Battery</vt:lpstr>
      <vt:lpstr>Solar + Battery Powered Circuits - LIPO</vt:lpstr>
      <vt:lpstr>Power Budgeting: Running Arduino (5V) on Solar Power</vt:lpstr>
      <vt:lpstr>Power Budgeting: Running ESP8266 (3.3V) on Solar Power</vt:lpstr>
      <vt:lpstr>Power Budgeting</vt:lpstr>
      <vt:lpstr>Example Lab 12: Running ESP8266 (3.3V) on Solar Power</vt:lpstr>
      <vt:lpstr>PowerPoint Presentation</vt:lpstr>
      <vt:lpstr>Instructors’ Manual</vt:lpstr>
      <vt:lpstr>PowerPoint Presentation</vt:lpstr>
      <vt:lpstr>PowerPoint Presentation</vt:lpstr>
      <vt:lpstr>PowerPoint Presentation</vt:lpstr>
      <vt:lpstr>PowerPoint Presentation</vt:lpstr>
      <vt:lpstr>Breaking Barriers to Emerging Technology</vt:lpstr>
      <vt:lpstr>IoT &amp; Emergent technology Workshops</vt:lpstr>
      <vt:lpstr>Training Attendees: Distribution so far (all formats)</vt:lpstr>
      <vt:lpstr>Consolidated Feedback (all formats)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&amp; Enabling Technologies</dc:title>
  <dc:creator>Abhijeet Deogirikar</dc:creator>
  <cp:lastModifiedBy>Abhijeet Deogirikar</cp:lastModifiedBy>
  <cp:revision>1145</cp:revision>
  <dcterms:created xsi:type="dcterms:W3CDTF">2019-09-14T04:55:35Z</dcterms:created>
  <dcterms:modified xsi:type="dcterms:W3CDTF">2020-06-25T11:32:42Z</dcterms:modified>
</cp:coreProperties>
</file>